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70" r:id="rId2"/>
    <p:sldId id="268" r:id="rId3"/>
    <p:sldId id="257" r:id="rId4"/>
    <p:sldId id="258" r:id="rId5"/>
    <p:sldId id="259" r:id="rId6"/>
    <p:sldId id="260" r:id="rId7"/>
    <p:sldId id="261" r:id="rId8"/>
    <p:sldId id="282" r:id="rId9"/>
    <p:sldId id="262" r:id="rId10"/>
    <p:sldId id="263" r:id="rId11"/>
    <p:sldId id="271" r:id="rId12"/>
    <p:sldId id="272" r:id="rId13"/>
    <p:sldId id="275" r:id="rId14"/>
    <p:sldId id="274" r:id="rId15"/>
    <p:sldId id="273" r:id="rId16"/>
    <p:sldId id="276" r:id="rId17"/>
    <p:sldId id="277" r:id="rId18"/>
    <p:sldId id="278" r:id="rId19"/>
    <p:sldId id="279" r:id="rId20"/>
    <p:sldId id="280" r:id="rId21"/>
    <p:sldId id="281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</p:sldIdLst>
  <p:sldSz cx="9144000" cy="6858000" type="screen4x3"/>
  <p:notesSz cx="7099300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9" autoAdjust="0"/>
    <p:restoredTop sz="94640" autoAdjust="0"/>
  </p:normalViewPr>
  <p:slideViewPr>
    <p:cSldViewPr>
      <p:cViewPr varScale="1">
        <p:scale>
          <a:sx n="75" d="100"/>
          <a:sy n="75" d="100"/>
        </p:scale>
        <p:origin x="12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036" cy="511731"/>
          </a:xfrm>
          <a:prstGeom prst="rect">
            <a:avLst/>
          </a:prstGeom>
        </p:spPr>
        <p:txBody>
          <a:bodyPr vert="horz" lIns="93900" tIns="46950" rIns="93900" bIns="4695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626" y="1"/>
            <a:ext cx="3076036" cy="511731"/>
          </a:xfrm>
          <a:prstGeom prst="rect">
            <a:avLst/>
          </a:prstGeom>
        </p:spPr>
        <p:txBody>
          <a:bodyPr vert="horz" lIns="93900" tIns="46950" rIns="93900" bIns="46950" rtlCol="0"/>
          <a:lstStyle>
            <a:lvl1pPr algn="r">
              <a:defRPr sz="1200"/>
            </a:lvl1pPr>
          </a:lstStyle>
          <a:p>
            <a:fld id="{5ED4AF50-D855-4DCB-91E5-F048672FA6BC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258"/>
            <a:ext cx="3076036" cy="511731"/>
          </a:xfrm>
          <a:prstGeom prst="rect">
            <a:avLst/>
          </a:prstGeom>
        </p:spPr>
        <p:txBody>
          <a:bodyPr vert="horz" lIns="93900" tIns="46950" rIns="93900" bIns="4695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626" y="9721258"/>
            <a:ext cx="3076036" cy="511731"/>
          </a:xfrm>
          <a:prstGeom prst="rect">
            <a:avLst/>
          </a:prstGeom>
        </p:spPr>
        <p:txBody>
          <a:bodyPr vert="horz" lIns="93900" tIns="46950" rIns="93900" bIns="46950" rtlCol="0" anchor="b"/>
          <a:lstStyle>
            <a:lvl1pPr algn="r">
              <a:defRPr sz="1200"/>
            </a:lvl1pPr>
          </a:lstStyle>
          <a:p>
            <a:fld id="{22570FB1-A97F-4D65-BB30-E00F48BD7156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73769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36" tIns="49518" rIns="99036" bIns="49518" rtlCol="0"/>
          <a:lstStyle>
            <a:lvl1pPr algn="l">
              <a:defRPr sz="13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36" tIns="49518" rIns="99036" bIns="49518" rtlCol="0"/>
          <a:lstStyle>
            <a:lvl1pPr algn="r">
              <a:defRPr sz="1300"/>
            </a:lvl1pPr>
          </a:lstStyle>
          <a:p>
            <a:fld id="{E4CAB091-9F3F-4119-A62C-5770AE08A38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6" tIns="49518" rIns="99036" bIns="49518" rtlCol="0" anchor="ctr"/>
          <a:lstStyle/>
          <a:p>
            <a:endParaRPr lang="pt-P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36" tIns="49518" rIns="99036" bIns="495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36" tIns="49518" rIns="99036" bIns="49518" rtlCol="0" anchor="b"/>
          <a:lstStyle>
            <a:lvl1pPr algn="l">
              <a:defRPr sz="1300"/>
            </a:lvl1pPr>
          </a:lstStyle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9036" tIns="49518" rIns="99036" bIns="49518" rtlCol="0" anchor="b"/>
          <a:lstStyle>
            <a:lvl1pPr algn="r">
              <a:defRPr sz="1300"/>
            </a:lvl1pPr>
          </a:lstStyle>
          <a:p>
            <a:fld id="{EEFFBCF5-D712-49EA-BCD6-BE8FC03290CA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288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5A6C05-4611-4723-8505-F7EA93D12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03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60216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73076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57902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54423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96997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25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7756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20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68772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22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18833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23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96595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5A6C05-4611-4723-8505-F7EA93D12714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8566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51723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32229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44300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4732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05518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71892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BCF5-D712-49EA-BCD6-BE8FC03290CA}" type="slidenum">
              <a:rPr lang="pt-PT" smtClean="0"/>
              <a:pPr/>
              <a:t>10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65488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7A4E2-54E8-4A74-AF45-5D76ECA0D3D9}" type="datetimeFigureOut">
              <a:rPr lang="pt-PT" smtClean="0"/>
              <a:pPr/>
              <a:t>18/10/2016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17421-8828-4EA3-BC3D-28E7BE32248C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-Macintosh%20HD:/Users/pereirin/Documents/ISEG_MACRO2%202013/ANO%20LETIVO%202013%202014/REUNIOES%20EQUIPA%202013%202014/Reunia%CC%83o%2001%2010jan14.docx!OLE_LINK1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-Macintosh%20HD:/Users/pereirin/Documents/ISEG_MACRO2%202013/ANO%20LETIVO%202013%202014/REUNIOES%20EQUIPA%202013%202014/Reunia%CC%83o%2001%2010jan14.docx!OLE_LINK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pdf/rbcsoc/v14n40/1710.pdf" TargetMode="External"/><Relationship Id="rId2" Type="http://schemas.openxmlformats.org/officeDocument/2006/relationships/hyperlink" Target="http://www.espacoacademico.com.br/038/38cabcarvalho.ht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plato.stanford.edu/" TargetMode="External"/><Relationship Id="rId2" Type="http://schemas.openxmlformats.org/officeDocument/2006/relationships/hyperlink" Target="http://www.enfoques.ifcs.ufrj.br/ojs/index.php/enfoques/article/view/5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to.stanford.edu/search/searcher.py?query=Weber" TargetMode="External"/><Relationship Id="rId4" Type="http://schemas.openxmlformats.org/officeDocument/2006/relationships/hyperlink" Target="http://plato.stanford.edu/search/searcher.py?query=Mar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475350"/>
              </p:ext>
            </p:extLst>
          </p:nvPr>
        </p:nvGraphicFramePr>
        <p:xfrm>
          <a:off x="360363" y="280988"/>
          <a:ext cx="7951787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9" name="Document" r:id="rId4" imgW="5476320" imgH="1005480" progId="Word.Document.12">
                  <p:link updateAutomatic="1"/>
                </p:oleObj>
              </mc:Choice>
              <mc:Fallback>
                <p:oleObj name="Document" r:id="rId4" imgW="5476320" imgH="1005480" progId="Word.Document.12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280988"/>
                        <a:ext cx="7951787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extBox 5"/>
          <p:cNvSpPr txBox="1">
            <a:spLocks noChangeArrowheads="1"/>
          </p:cNvSpPr>
          <p:nvPr/>
        </p:nvSpPr>
        <p:spPr bwMode="auto">
          <a:xfrm>
            <a:off x="1382713" y="2058988"/>
            <a:ext cx="203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3200" dirty="0"/>
              <a:t>				</a:t>
            </a:r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C1B0A8-6BE3-4F9C-9E32-000605E2A970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885113" y="1981200"/>
            <a:ext cx="1841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123950" y="3143250"/>
            <a:ext cx="573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dirty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16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87775" y="104775"/>
            <a:ext cx="1568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 algn="just" eaLnBrk="0" hangingPunct="0"/>
            <a:r>
              <a:rPr lang="pt-PT" sz="10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pt-PT" dirty="0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945459" y="1674813"/>
            <a:ext cx="7253081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 eaLnBrk="0" hangingPunct="0">
              <a:defRPr/>
            </a:pPr>
            <a:endParaRPr lang="pt-PT" b="1" dirty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endParaRPr lang="pt-PT" b="1" dirty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lang="pt-PT" b="1" dirty="0" smtClean="0">
                <a:cs typeface="Times New Roman" pitchFamily="18" charset="0"/>
              </a:rPr>
              <a:t>Ciências Socias e desenvolvimento </a:t>
            </a:r>
            <a:endParaRPr lang="pt-PT" b="1" dirty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endParaRPr lang="pt-PT" b="1" dirty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lang="pt-PT" sz="1400" b="1" dirty="0" smtClean="0">
                <a:cs typeface="Times New Roman" pitchFamily="18" charset="0"/>
              </a:rPr>
              <a:t>Aula  de </a:t>
            </a:r>
            <a:r>
              <a:rPr lang="pt-PT" sz="1400" b="1" dirty="0" smtClean="0">
                <a:cs typeface="Times New Roman" pitchFamily="18" charset="0"/>
              </a:rPr>
              <a:t>19 </a:t>
            </a:r>
            <a:r>
              <a:rPr lang="pt-PT" sz="1400" b="1" dirty="0" smtClean="0">
                <a:cs typeface="Times New Roman" pitchFamily="18" charset="0"/>
              </a:rPr>
              <a:t>Outubro 2016</a:t>
            </a:r>
            <a:endParaRPr lang="pt-PT" sz="1400" b="1" dirty="0" smtClean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endParaRPr lang="pt-PT" sz="1400" b="1" dirty="0" smtClean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lang="pt-PT" sz="1400" dirty="0" smtClean="0"/>
              <a:t> </a:t>
            </a:r>
            <a:r>
              <a:rPr lang="pt-PT" sz="1600" b="1" dirty="0" smtClean="0">
                <a:solidFill>
                  <a:schemeClr val="tx2"/>
                </a:solidFill>
              </a:rPr>
              <a:t>1.3 </a:t>
            </a:r>
            <a:r>
              <a:rPr lang="fr-FR" sz="1600" b="1" dirty="0">
                <a:solidFill>
                  <a:schemeClr val="tx2"/>
                </a:solidFill>
              </a:rPr>
              <a:t>O </a:t>
            </a:r>
            <a:r>
              <a:rPr lang="pt-PT" sz="1600" b="1" noProof="1" smtClean="0">
                <a:solidFill>
                  <a:schemeClr val="tx2"/>
                </a:solidFill>
              </a:rPr>
              <a:t>debate</a:t>
            </a:r>
            <a:r>
              <a:rPr lang="fr-FR" sz="1600" b="1" dirty="0" smtClean="0">
                <a:solidFill>
                  <a:schemeClr val="tx2"/>
                </a:solidFill>
              </a:rPr>
              <a:t> </a:t>
            </a:r>
            <a:r>
              <a:rPr lang="fr-FR" sz="1600" b="1" dirty="0">
                <a:solidFill>
                  <a:schemeClr val="tx2"/>
                </a:solidFill>
              </a:rPr>
              <a:t>sobre as </a:t>
            </a:r>
            <a:r>
              <a:rPr lang="pt-PT" sz="1600" b="1" noProof="1" smtClean="0">
                <a:solidFill>
                  <a:schemeClr val="tx2"/>
                </a:solidFill>
              </a:rPr>
              <a:t>condições que presidiram à grande Transformação: economia, sociedade e religião (Marx e </a:t>
            </a:r>
            <a:r>
              <a:rPr lang="fr-FR" sz="1600" b="1" dirty="0" smtClean="0">
                <a:solidFill>
                  <a:schemeClr val="tx2"/>
                </a:solidFill>
              </a:rPr>
              <a:t>Weber</a:t>
            </a:r>
            <a:r>
              <a:rPr lang="fr-FR" sz="1600" b="1" dirty="0">
                <a:solidFill>
                  <a:schemeClr val="tx2"/>
                </a:solidFill>
              </a:rPr>
              <a:t>.) A crítica da modernidade (Touraine e Goody</a:t>
            </a:r>
            <a:r>
              <a:rPr lang="fr-FR" sz="1600" b="1" dirty="0" smtClean="0">
                <a:solidFill>
                  <a:schemeClr val="tx2"/>
                </a:solidFill>
              </a:rPr>
              <a:t>)</a:t>
            </a:r>
            <a:r>
              <a:rPr lang="fr-FR" sz="1600" b="1" dirty="0">
                <a:solidFill>
                  <a:schemeClr val="tx2"/>
                </a:solidFill>
              </a:rPr>
              <a:t> </a:t>
            </a:r>
            <a:endParaRPr lang="en-GB" sz="1600" dirty="0">
              <a:solidFill>
                <a:schemeClr val="tx2"/>
              </a:solidFill>
            </a:endParaRPr>
          </a:p>
          <a:p>
            <a:endParaRPr lang="fr-FR" sz="1400" b="1" dirty="0" smtClean="0"/>
          </a:p>
          <a:p>
            <a:r>
              <a:rPr lang="fr-FR" sz="1600" b="1" dirty="0" smtClean="0"/>
              <a:t>Ponto Prévio</a:t>
            </a:r>
            <a:r>
              <a:rPr lang="fr-FR" sz="1600" b="1" dirty="0"/>
              <a:t> : Em torno da noção de Modernidade : modernização, modernismo e </a:t>
            </a:r>
            <a:r>
              <a:rPr lang="fr-FR" sz="1600" b="1" dirty="0" smtClean="0"/>
              <a:t>modernidade</a:t>
            </a:r>
          </a:p>
          <a:p>
            <a:endParaRPr lang="fr-FR" sz="2400" b="1" dirty="0" smtClean="0"/>
          </a:p>
          <a:p>
            <a:r>
              <a:rPr lang="fr-FR" sz="1600" b="1" dirty="0" smtClean="0"/>
              <a:t>A)Contributos </a:t>
            </a:r>
            <a:r>
              <a:rPr lang="fr-FR" sz="1600" b="1" dirty="0"/>
              <a:t>de Karl Marx (1818-1883) e Max Weber (1864-1920) </a:t>
            </a:r>
            <a:r>
              <a:rPr lang="fr-FR" sz="1600" dirty="0"/>
              <a:t>: </a:t>
            </a:r>
            <a:endParaRPr lang="en-GB" sz="1600" dirty="0"/>
          </a:p>
          <a:p>
            <a:endParaRPr lang="fr-FR" sz="1600" b="1" dirty="0" smtClean="0"/>
          </a:p>
          <a:p>
            <a:r>
              <a:rPr lang="fr-FR" sz="1600" b="1" dirty="0" smtClean="0"/>
              <a:t>A </a:t>
            </a:r>
            <a:r>
              <a:rPr lang="fr-FR" sz="1600" b="1" dirty="0"/>
              <a:t>herança das luzes e os fundamentos  modernidade ocidental </a:t>
            </a:r>
            <a:endParaRPr lang="fr-FR" sz="1600" b="1" dirty="0" smtClean="0"/>
          </a:p>
          <a:p>
            <a:endParaRPr lang="en-GB" sz="1600" dirty="0"/>
          </a:p>
          <a:p>
            <a:pPr lvl="0"/>
            <a:r>
              <a:rPr lang="fr-FR" sz="1600" b="1" dirty="0" smtClean="0"/>
              <a:t>B) A </a:t>
            </a:r>
            <a:r>
              <a:rPr lang="fr-FR" sz="1600" b="1" dirty="0"/>
              <a:t>crítica  da modernidade</a:t>
            </a:r>
            <a:r>
              <a:rPr lang="fr-FR" sz="1600" dirty="0"/>
              <a:t> (as visões da  sociologia e da </a:t>
            </a:r>
            <a:r>
              <a:rPr lang="fr-FR" sz="1600" dirty="0" smtClean="0"/>
              <a:t>Antropolgia histórica):</a:t>
            </a:r>
            <a:endParaRPr lang="en-GB" sz="1600" dirty="0"/>
          </a:p>
          <a:p>
            <a:r>
              <a:rPr lang="fr-FR" sz="1600" b="1" dirty="0"/>
              <a:t>Alain Touraine </a:t>
            </a:r>
            <a:r>
              <a:rPr lang="fr-FR" sz="1600" dirty="0" smtClean="0"/>
              <a:t>e </a:t>
            </a:r>
            <a:r>
              <a:rPr lang="fr-FR" sz="1600" b="1" dirty="0" smtClean="0"/>
              <a:t>Jack </a:t>
            </a:r>
            <a:r>
              <a:rPr lang="fr-FR" sz="1600" b="1" dirty="0"/>
              <a:t>Goody</a:t>
            </a:r>
            <a:r>
              <a:rPr lang="fr-FR" sz="1600" dirty="0"/>
              <a:t> </a:t>
            </a:r>
            <a:endParaRPr lang="pt-PT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 </a:t>
            </a:r>
            <a:endParaRPr lang="pt-P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58204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PT" sz="1600" dirty="0" smtClean="0"/>
          </a:p>
          <a:p>
            <a:r>
              <a:rPr lang="fr-FR" sz="1600" dirty="0"/>
              <a:t> </a:t>
            </a:r>
            <a:r>
              <a:rPr lang="fr-FR" sz="2400" dirty="0" smtClean="0"/>
              <a:t>Abraça  </a:t>
            </a:r>
            <a:r>
              <a:rPr lang="fr-FR" sz="2400" dirty="0"/>
              <a:t>assim o jornalismo  e aprofunda a sua reflexão  sobre temas económicos, sociais e políticos. Morre em 1883 em Londres, sempre apoiado por F. Engels,   após uma vida rica em criação e conturbada política e financeiramente </a:t>
            </a:r>
            <a:endParaRPr lang="en-GB" sz="2400" dirty="0"/>
          </a:p>
          <a:p>
            <a:pPr marL="0" indent="0">
              <a:buNone/>
            </a:pPr>
            <a:r>
              <a:rPr lang="fr-FR" sz="2400" dirty="0"/>
              <a:t> </a:t>
            </a:r>
            <a:endParaRPr lang="en-GB" sz="2400" dirty="0"/>
          </a:p>
          <a:p>
            <a:r>
              <a:rPr lang="fr-FR" sz="2400" dirty="0" smtClean="0"/>
              <a:t>Marx e Engels (1820-1895) </a:t>
            </a:r>
            <a:r>
              <a:rPr lang="fr-FR" sz="2400" dirty="0"/>
              <a:t>a</a:t>
            </a:r>
            <a:r>
              <a:rPr lang="fr-FR" sz="2400" dirty="0" smtClean="0"/>
              <a:t>creditavam </a:t>
            </a:r>
            <a:r>
              <a:rPr lang="fr-FR" sz="2400" dirty="0"/>
              <a:t>, à imagem dos filósofos das Luzes no progresso e no aperfeiçoamento da humanidade. Em comum com os positivistas de meados de oitocentos  não foram  alheios ao potencial  transformador do progresso científico que revolucionou a Europa ocidental na época em que viveram . No entanto  faziam uma avalição diferente dos outros modernistas quanto ao  impacto do progresso industrial  na sociedade. Reconhecem  ao progresso da vida  material  trazido pela modernidade mas também o viram  como gerador de desiguladades na apropriação  dos seus benefícios. Sublinharam ainda o potencial destruidor do ambiente por parte da industrializaçao  motivado pela exploração crescente dos recursos naturais . </a:t>
            </a:r>
            <a:endParaRPr lang="pt-PT" sz="2400" dirty="0"/>
          </a:p>
          <a:p>
            <a:pPr>
              <a:buNone/>
            </a:pPr>
            <a:endParaRPr lang="pt-PT" sz="1600" dirty="0" smtClean="0"/>
          </a:p>
          <a:p>
            <a:pPr>
              <a:buNone/>
            </a:pPr>
            <a:endParaRPr lang="pt-PT" sz="1600" dirty="0"/>
          </a:p>
          <a:p>
            <a:endParaRPr lang="pt-PT" sz="4800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fr-FR" sz="2000" dirty="0"/>
              <a:t>É assim que análise teórica que Marx propôe do </a:t>
            </a:r>
            <a:r>
              <a:rPr lang="fr-FR" sz="2000" dirty="0" smtClean="0"/>
              <a:t>funcionamento </a:t>
            </a:r>
            <a:r>
              <a:rPr lang="fr-FR" sz="2000" dirty="0"/>
              <a:t>do capitalismo ( em o </a:t>
            </a:r>
            <a:r>
              <a:rPr lang="fr-FR" sz="2000" i="1" dirty="0"/>
              <a:t>Capital</a:t>
            </a:r>
            <a:r>
              <a:rPr lang="fr-FR" sz="2000" dirty="0"/>
              <a:t>)   foi apreendida como guia para uma prática política radical </a:t>
            </a:r>
            <a:r>
              <a:rPr lang="fr-FR" sz="2000" dirty="0" smtClean="0"/>
              <a:t> </a:t>
            </a:r>
            <a:r>
              <a:rPr lang="fr-FR" sz="2000" dirty="0"/>
              <a:t>( </a:t>
            </a:r>
            <a:r>
              <a:rPr lang="fr-FR" sz="2000" dirty="0" smtClean="0"/>
              <a:t>ver texto</a:t>
            </a:r>
            <a:r>
              <a:rPr lang="fr-FR" sz="2000" dirty="0"/>
              <a:t> :</a:t>
            </a:r>
            <a:r>
              <a:rPr lang="fr-FR" sz="2000" i="1" dirty="0"/>
              <a:t>Manifesto  comunista</a:t>
            </a:r>
            <a:r>
              <a:rPr lang="fr-FR" sz="2000" i="1" dirty="0" smtClean="0"/>
              <a:t>)</a:t>
            </a:r>
          </a:p>
          <a:p>
            <a:endParaRPr lang="fr-FR" sz="2000" i="1" dirty="0" smtClean="0"/>
          </a:p>
          <a:p>
            <a:r>
              <a:rPr lang="fr-FR" sz="2000" dirty="0"/>
              <a:t>Tal  como exprime Raymond Aron ( p </a:t>
            </a:r>
            <a:r>
              <a:rPr lang="fr-FR" sz="2000" dirty="0" smtClean="0"/>
              <a:t>21 op cit) ,« </a:t>
            </a:r>
            <a:r>
              <a:rPr lang="fr-FR" sz="2000" i="1" dirty="0"/>
              <a:t>o pensamento de Marx é uma análise e uma compreensão da sociedade capitalista no seu </a:t>
            </a:r>
            <a:r>
              <a:rPr lang="fr-FR" sz="2000" i="1" dirty="0" smtClean="0"/>
              <a:t>funcionamento, </a:t>
            </a:r>
            <a:r>
              <a:rPr lang="fr-FR" sz="2000" i="1" dirty="0"/>
              <a:t>na sua </a:t>
            </a:r>
            <a:r>
              <a:rPr lang="fr-FR" sz="2000" i="1" dirty="0" smtClean="0"/>
              <a:t>estrutura, </a:t>
            </a:r>
            <a:r>
              <a:rPr lang="fr-FR" sz="2000" i="1" dirty="0"/>
              <a:t>no seu devir necessário».</a:t>
            </a:r>
            <a:endParaRPr lang="en-GB" sz="2000" dirty="0"/>
          </a:p>
          <a:p>
            <a:pPr marL="0" indent="0">
              <a:buNone/>
            </a:pPr>
            <a:r>
              <a:rPr lang="fr-FR" sz="2000" i="1" dirty="0"/>
              <a:t> </a:t>
            </a:r>
            <a:endParaRPr lang="en-GB" sz="2000" dirty="0"/>
          </a:p>
          <a:p>
            <a:r>
              <a:rPr lang="fr-FR" sz="2000" dirty="0"/>
              <a:t>A obra de Marx  inclui obras de teoria sociológica, obras de teoria económica, e obras de história ( Aron pg 15) e cobre uma diversidade de períodos.Podem distinguir-se´dois períodos :</a:t>
            </a:r>
            <a:endParaRPr lang="en-GB" sz="2000" dirty="0"/>
          </a:p>
          <a:p>
            <a:endParaRPr lang="fr-FR" sz="2400" i="1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pt-PT" sz="4800" dirty="0" smtClean="0"/>
          </a:p>
          <a:p>
            <a:endParaRPr lang="pt-PT" sz="4800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5976664"/>
          </a:xfrm>
        </p:spPr>
        <p:txBody>
          <a:bodyPr>
            <a:noAutofit/>
          </a:bodyPr>
          <a:lstStyle/>
          <a:p>
            <a:r>
              <a:rPr lang="fr-FR" sz="1800" b="1" dirty="0"/>
              <a:t>1-Designado período da juventude</a:t>
            </a:r>
            <a:r>
              <a:rPr lang="fr-FR" sz="1800" dirty="0"/>
              <a:t>, compreende os escritos redigidos entre 1841- 1847 /1848 ( alguns, curtos ensaio,  foram publicados em vida de Marx (</a:t>
            </a:r>
            <a:r>
              <a:rPr lang="fr-FR" sz="1800" dirty="0" smtClean="0"/>
              <a:t>Introduçao </a:t>
            </a:r>
            <a:r>
              <a:rPr lang="fr-FR" sz="1800" dirty="0"/>
              <a:t>à critica da Filosofia do Direito/ Ensaio sobre a questão Judaica) e os outros só após a sua morte </a:t>
            </a:r>
            <a:r>
              <a:rPr lang="fr-FR" sz="1800" dirty="0" smtClean="0"/>
              <a:t>.</a:t>
            </a:r>
          </a:p>
          <a:p>
            <a:r>
              <a:rPr lang="fr-FR" sz="1800" dirty="0" smtClean="0"/>
              <a:t>A </a:t>
            </a:r>
            <a:r>
              <a:rPr lang="fr-FR" sz="1800" dirty="0"/>
              <a:t>publicação do conjunto data de 1931 (entre outros , e os mais importantes :</a:t>
            </a:r>
            <a:r>
              <a:rPr lang="fr-FR" sz="1800" i="1" dirty="0"/>
              <a:t>A sagrada Família,</a:t>
            </a:r>
            <a:r>
              <a:rPr lang="fr-FR" sz="1800" dirty="0"/>
              <a:t> </a:t>
            </a:r>
            <a:r>
              <a:rPr lang="fr-FR" sz="1800" i="1" dirty="0"/>
              <a:t>Miséria da Filosofia</a:t>
            </a:r>
            <a:r>
              <a:rPr lang="fr-FR" sz="1800" dirty="0"/>
              <a:t>, replica da  </a:t>
            </a:r>
            <a:r>
              <a:rPr lang="fr-FR" sz="1800" i="1" dirty="0"/>
              <a:t>Filosofia da Miséria</a:t>
            </a:r>
            <a:r>
              <a:rPr lang="fr-FR" sz="1800" dirty="0"/>
              <a:t> de Proudhon, </a:t>
            </a:r>
            <a:r>
              <a:rPr lang="fr-FR" sz="1800" b="1" i="1" dirty="0"/>
              <a:t>O Manifesto Comunista</a:t>
            </a:r>
            <a:r>
              <a:rPr lang="fr-FR" sz="1800" i="1" dirty="0"/>
              <a:t> (1848) –</a:t>
            </a:r>
            <a:r>
              <a:rPr lang="fr-FR" sz="1800" dirty="0"/>
              <a:t>obra prima da literatura sociológica de propaganda, que expôe pela </a:t>
            </a:r>
            <a:r>
              <a:rPr lang="fr-FR" sz="1800" dirty="0" smtClean="0"/>
              <a:t>primeira </a:t>
            </a:r>
            <a:r>
              <a:rPr lang="fr-FR" sz="1800" dirty="0"/>
              <a:t>vez as ideias mestras de Marx ; A ideologia Alemã</a:t>
            </a:r>
            <a:endParaRPr lang="en-GB" sz="1800" dirty="0"/>
          </a:p>
          <a:p>
            <a:r>
              <a:rPr lang="fr-FR" sz="1800" b="1" i="1" dirty="0"/>
              <a:t>2-A partir de 1848</a:t>
            </a:r>
            <a:r>
              <a:rPr lang="fr-FR" sz="1800" i="1" dirty="0"/>
              <a:t> </a:t>
            </a:r>
            <a:r>
              <a:rPr lang="fr-FR" sz="1800" dirty="0"/>
              <a:t>e até à sua morte , Marx deixa de ser um filósofo  transformando-se num sociólogo e sobretudo num </a:t>
            </a:r>
            <a:r>
              <a:rPr lang="fr-FR" sz="1800" dirty="0" smtClean="0"/>
              <a:t>economista </a:t>
            </a:r>
            <a:r>
              <a:rPr lang="fr-FR" sz="1800" dirty="0"/>
              <a:t>. A sua </a:t>
            </a:r>
            <a:r>
              <a:rPr lang="fr-FR" sz="1800" dirty="0" smtClean="0"/>
              <a:t>sólida  </a:t>
            </a:r>
            <a:r>
              <a:rPr lang="fr-FR" sz="1800" dirty="0"/>
              <a:t>formação económica traduz-se num profundo conhecimento tanto do pensamento Económico como da </a:t>
            </a:r>
            <a:r>
              <a:rPr lang="fr-FR" sz="1800" dirty="0" smtClean="0"/>
              <a:t>economia </a:t>
            </a:r>
            <a:r>
              <a:rPr lang="fr-FR" sz="1800" dirty="0"/>
              <a:t>política do seu tempo. As obras mais importantes deste período de vida  são o texto de 1859 intitulado  </a:t>
            </a:r>
            <a:r>
              <a:rPr lang="fr-FR" sz="1800" b="1" i="1" dirty="0"/>
              <a:t>Contribuição para a Crítica da Economia  política</a:t>
            </a:r>
            <a:r>
              <a:rPr lang="fr-FR" sz="1800" dirty="0"/>
              <a:t>  </a:t>
            </a:r>
            <a:r>
              <a:rPr lang="fr-FR" sz="1800" dirty="0">
                <a:solidFill>
                  <a:srgbClr val="0070C0"/>
                </a:solidFill>
              </a:rPr>
              <a:t>( ver prefácio- texto que reune  todas as ideias essenciais da interpretação económica da história / Materialismo histórico   </a:t>
            </a:r>
            <a:r>
              <a:rPr lang="fr-FR" sz="1800" dirty="0"/>
              <a:t>) e o </a:t>
            </a:r>
            <a:r>
              <a:rPr lang="fr-FR" sz="1800" b="1" i="1" dirty="0"/>
              <a:t>Capital (1867) ,</a:t>
            </a:r>
            <a:r>
              <a:rPr lang="fr-FR" sz="1800" i="1" dirty="0"/>
              <a:t> </a:t>
            </a:r>
            <a:r>
              <a:rPr lang="fr-FR" sz="1800" dirty="0"/>
              <a:t>sua obra prima , e que reune os elementos </a:t>
            </a:r>
            <a:r>
              <a:rPr lang="fr-FR" sz="1800" dirty="0" smtClean="0"/>
              <a:t>nucleares </a:t>
            </a:r>
            <a:r>
              <a:rPr lang="fr-FR" sz="1800" dirty="0"/>
              <a:t>do seu pensamento </a:t>
            </a:r>
            <a:endParaRPr lang="en-GB" sz="1800" dirty="0"/>
          </a:p>
          <a:p>
            <a:pPr marL="0" indent="0">
              <a:buNone/>
            </a:pPr>
            <a:r>
              <a:rPr lang="fr-FR" sz="1800" dirty="0"/>
              <a:t> </a:t>
            </a:r>
            <a:endParaRPr lang="en-GB" sz="1800" dirty="0"/>
          </a:p>
          <a:p>
            <a:endParaRPr lang="pt-PT" sz="1800" dirty="0" smtClean="0"/>
          </a:p>
          <a:p>
            <a:endParaRPr lang="pt-PT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fr-FR" sz="2000" dirty="0"/>
              <a:t>Para  R. Aron o essencial do esforço científico de Marx foi demonstrar cientificamente a evolução, a seu ver inevitável, do regime capitalista ( p.17).</a:t>
            </a:r>
            <a:endParaRPr lang="en-GB" sz="2000" dirty="0"/>
          </a:p>
          <a:p>
            <a:pPr marL="0" indent="0">
              <a:buNone/>
            </a:pPr>
            <a:r>
              <a:rPr lang="fr-FR" sz="2000" dirty="0"/>
              <a:t> </a:t>
            </a:r>
            <a:endParaRPr lang="en-GB" sz="2000" dirty="0"/>
          </a:p>
          <a:p>
            <a:r>
              <a:rPr lang="fr-FR" sz="2000" dirty="0"/>
              <a:t>Marx considera que as sociedades modernas são industrias e científicas, por oposição às sociedades militares e teológicas. No centro da sua interpretação , do seu pensamento, coloca a contradição inerente à sociedade moderna  a que dé o nome de Capitalismo : trata-se do conflito entre operários / empresários- no </a:t>
            </a:r>
            <a:r>
              <a:rPr lang="fr-FR" sz="2000" dirty="0" smtClean="0"/>
              <a:t>vocabulário </a:t>
            </a:r>
            <a:r>
              <a:rPr lang="fr-FR" sz="2000" dirty="0"/>
              <a:t>e pensamento de Marx : o conflito entre proletariado e capitalistas constitui o traço principal das sociedades modernas(p22) </a:t>
            </a:r>
            <a:endParaRPr lang="pt-PT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fr-FR" sz="2000" dirty="0"/>
              <a:t>O pensamento de Marx , assente epistemológicamente  </a:t>
            </a:r>
            <a:r>
              <a:rPr lang="fr-FR" sz="2000" b="1" dirty="0"/>
              <a:t>no materialimo dialetico</a:t>
            </a:r>
            <a:r>
              <a:rPr lang="fr-FR" sz="2000" dirty="0"/>
              <a:t> ; é uma interpretação do caracter contraditório ou antagónico da sociedade capitalista</a:t>
            </a:r>
            <a:r>
              <a:rPr lang="fr-FR" sz="2400" dirty="0"/>
              <a:t>. 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000" dirty="0"/>
              <a:t>De certa forma a sua obra procura mostrar que este caracter antagónico é inseparável da estrutura fundamanetal do regime capitalista e ao </a:t>
            </a:r>
            <a:r>
              <a:rPr lang="fr-FR" sz="2000" dirty="0" smtClean="0"/>
              <a:t>mesmo </a:t>
            </a:r>
            <a:r>
              <a:rPr lang="fr-FR" sz="2000" dirty="0"/>
              <a:t>tempo, a mola do movimento da história.</a:t>
            </a:r>
            <a:endParaRPr lang="en-GB" sz="2000" dirty="0"/>
          </a:p>
          <a:p>
            <a:pPr marL="0" indent="0">
              <a:buNone/>
            </a:pPr>
            <a:r>
              <a:rPr lang="fr-FR" sz="2000" dirty="0"/>
              <a:t> </a:t>
            </a:r>
            <a:endParaRPr lang="en-GB" sz="2000" dirty="0"/>
          </a:p>
          <a:p>
            <a:r>
              <a:rPr lang="fr-FR" sz="2000" dirty="0"/>
              <a:t> </a:t>
            </a:r>
            <a:r>
              <a:rPr lang="fr-FR" sz="2000" dirty="0" smtClean="0"/>
              <a:t>O Manifesto </a:t>
            </a:r>
            <a:r>
              <a:rPr lang="fr-FR" sz="2000" dirty="0"/>
              <a:t>C (1848) </a:t>
            </a:r>
            <a:r>
              <a:rPr lang="fr-FR" sz="2000" dirty="0" smtClean="0"/>
              <a:t>o prefácio </a:t>
            </a:r>
            <a:r>
              <a:rPr lang="fr-FR" sz="2000" dirty="0"/>
              <a:t>à Critica </a:t>
            </a:r>
            <a:r>
              <a:rPr lang="fr-FR" sz="2000" dirty="0" smtClean="0"/>
              <a:t>EP </a:t>
            </a:r>
            <a:r>
              <a:rPr lang="fr-FR" sz="2000" dirty="0"/>
              <a:t>(</a:t>
            </a:r>
            <a:r>
              <a:rPr lang="fr-FR" sz="2000" dirty="0" smtClean="0"/>
              <a:t>1859) e  </a:t>
            </a:r>
            <a:r>
              <a:rPr lang="fr-FR" sz="2000" dirty="0"/>
              <a:t>o Capital (1867) - são três maneiras de explicar o caracter antagónico do regime capitalista</a:t>
            </a:r>
            <a:r>
              <a:rPr lang="fr-FR" sz="2000" dirty="0" smtClean="0"/>
              <a:t>.</a:t>
            </a:r>
            <a:r>
              <a:rPr lang="fr-FR" sz="2000" dirty="0"/>
              <a:t> </a:t>
            </a:r>
          </a:p>
          <a:p>
            <a:r>
              <a:rPr lang="fr-FR" sz="2000" dirty="0" smtClean="0"/>
              <a:t>( os </a:t>
            </a:r>
            <a:r>
              <a:rPr lang="fr-FR" sz="2000" dirty="0"/>
              <a:t>3 textos que </a:t>
            </a:r>
            <a:r>
              <a:rPr lang="fr-FR" sz="2000" dirty="0" smtClean="0"/>
              <a:t>Aron se </a:t>
            </a:r>
            <a:r>
              <a:rPr lang="fr-FR" sz="2000" dirty="0"/>
              <a:t>propõe </a:t>
            </a:r>
            <a:r>
              <a:rPr lang="fr-FR" sz="2000" dirty="0" smtClean="0"/>
              <a:t>analisar) </a:t>
            </a:r>
            <a:endParaRPr lang="en-GB" sz="2000" dirty="0"/>
          </a:p>
          <a:p>
            <a:endParaRPr lang="fr-FR" sz="2000" dirty="0" smtClean="0"/>
          </a:p>
          <a:p>
            <a:endParaRPr lang="fr-FR" sz="2400" dirty="0"/>
          </a:p>
          <a:p>
            <a:endParaRPr lang="pt-PT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320480"/>
          </a:xfrm>
        </p:spPr>
        <p:txBody>
          <a:bodyPr>
            <a:normAutofit/>
          </a:bodyPr>
          <a:lstStyle/>
          <a:p>
            <a:r>
              <a:rPr lang="pt-PT" sz="2000" dirty="0" smtClean="0"/>
              <a:t> </a:t>
            </a:r>
            <a:r>
              <a:rPr lang="fr-FR" sz="2000" dirty="0" smtClean="0"/>
              <a:t>O  </a:t>
            </a:r>
            <a:r>
              <a:rPr lang="fr-FR" sz="2000" dirty="0"/>
              <a:t>MC-apresenta </a:t>
            </a:r>
            <a:r>
              <a:rPr lang="fr-FR" sz="2000" b="1" dirty="0"/>
              <a:t>duas formas de contradição</a:t>
            </a:r>
            <a:r>
              <a:rPr lang="fr-FR" sz="2000" dirty="0"/>
              <a:t> : </a:t>
            </a:r>
            <a:endParaRPr lang="fr-FR" sz="2000" dirty="0" smtClean="0"/>
          </a:p>
          <a:p>
            <a:r>
              <a:rPr lang="fr-FR" sz="2000" b="1" dirty="0" smtClean="0"/>
              <a:t>1 </a:t>
            </a:r>
            <a:r>
              <a:rPr lang="fr-FR" sz="2000" dirty="0"/>
              <a:t>entre </a:t>
            </a:r>
            <a:r>
              <a:rPr lang="fr-FR" sz="2000" b="1" dirty="0"/>
              <a:t>forças produtivas </a:t>
            </a:r>
            <a:r>
              <a:rPr lang="fr-FR" sz="2000" dirty="0"/>
              <a:t>e as </a:t>
            </a:r>
            <a:r>
              <a:rPr lang="fr-FR" sz="2000" b="1" dirty="0"/>
              <a:t>relações de produção</a:t>
            </a:r>
            <a:r>
              <a:rPr lang="fr-FR" sz="2000" dirty="0"/>
              <a:t> : criação   pela burguesia de meios cada vez mais poderesos de produção/ mas as rel de produção- e as relações de propriedade-não se transforma ao </a:t>
            </a:r>
            <a:r>
              <a:rPr lang="fr-FR" sz="2000" dirty="0" smtClean="0"/>
              <a:t>mesmo </a:t>
            </a:r>
            <a:r>
              <a:rPr lang="fr-FR" sz="2000" dirty="0"/>
              <a:t>ritmo </a:t>
            </a:r>
            <a:endParaRPr lang="fr-FR" sz="2000" dirty="0" smtClean="0"/>
          </a:p>
          <a:p>
            <a:endParaRPr lang="fr-FR" sz="2000" b="1" dirty="0"/>
          </a:p>
          <a:p>
            <a:r>
              <a:rPr lang="fr-FR" sz="2000" b="1" dirty="0" smtClean="0"/>
              <a:t>2 </a:t>
            </a:r>
            <a:r>
              <a:rPr lang="fr-FR" sz="2000" b="1" dirty="0"/>
              <a:t>surge assim a segunda forma de contradição : entre progressão das riquezas e a miséria crescente da maioria . </a:t>
            </a:r>
            <a:r>
              <a:rPr lang="fr-FR" sz="2000" dirty="0"/>
              <a:t>desta </a:t>
            </a:r>
            <a:r>
              <a:rPr lang="fr-FR" sz="2000" dirty="0" smtClean="0"/>
              <a:t>contradição resultará </a:t>
            </a:r>
            <a:r>
              <a:rPr lang="fr-FR" sz="2000" dirty="0"/>
              <a:t>, mais </a:t>
            </a:r>
            <a:r>
              <a:rPr lang="fr-FR" sz="2000" dirty="0" smtClean="0"/>
              <a:t>cedo </a:t>
            </a:r>
            <a:r>
              <a:rPr lang="fr-FR" sz="2000" dirty="0"/>
              <a:t>ou mais tarde</a:t>
            </a:r>
            <a:r>
              <a:rPr lang="fr-FR" sz="2000" b="1" dirty="0"/>
              <a:t> uma crise revolucionária 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/>
          </a:bodyPr>
          <a:lstStyle/>
          <a:p>
            <a:r>
              <a:rPr lang="fr-FR" sz="2400" dirty="0"/>
              <a:t>Marx tal como os autores do início do século XIX tendem a considerar a política e o Estado como fenómenos secundários face os fenómenos </a:t>
            </a:r>
            <a:r>
              <a:rPr lang="fr-FR" sz="2400" dirty="0" smtClean="0"/>
              <a:t>essenciais </a:t>
            </a:r>
            <a:r>
              <a:rPr lang="fr-FR" sz="2400" dirty="0"/>
              <a:t>que são económicos e sociais 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Assim </a:t>
            </a:r>
            <a:r>
              <a:rPr lang="fr-FR" sz="2400" dirty="0"/>
              <a:t>o poder político é tratado  como expressão dos conflitos socias, como meio pelo qual a classe dominante exerce o poder na sociedade e  exerce a exploração . ( esta visão vira a ser contestada por </a:t>
            </a:r>
            <a:r>
              <a:rPr lang="fr-FR" sz="2400" b="1" dirty="0"/>
              <a:t>Weber,</a:t>
            </a:r>
            <a:r>
              <a:rPr lang="fr-FR" sz="2400" dirty="0"/>
              <a:t> que considera o poder burocrático  como dimensão importante da  racionalização das sociedades  modernas) </a:t>
            </a:r>
            <a:endParaRPr lang="en-GB" sz="2400" dirty="0"/>
          </a:p>
          <a:p>
            <a:r>
              <a:rPr lang="fr-FR" sz="2400" dirty="0"/>
              <a:t>Assim o centro do pensamento de Marx é  a interpretação do regime capitalista enquanto contraditório, ou seja dominado pela luta de classes 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931828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r>
              <a:rPr lang="fr-FR" sz="2000" dirty="0"/>
              <a:t>Os temas apresentados no  MC, anunciam </a:t>
            </a:r>
            <a:r>
              <a:rPr lang="fr-FR" sz="2000" dirty="0" smtClean="0"/>
              <a:t>assim</a:t>
            </a:r>
            <a:r>
              <a:rPr lang="fr-FR" sz="2000" dirty="0"/>
              <a:t>: </a:t>
            </a:r>
            <a:endParaRPr lang="en-GB" sz="2000" dirty="0"/>
          </a:p>
          <a:p>
            <a:r>
              <a:rPr lang="fr-FR" sz="2000" dirty="0"/>
              <a:t> </a:t>
            </a:r>
            <a:r>
              <a:rPr lang="fr-FR" sz="2000" b="1" i="1" dirty="0"/>
              <a:t>A  teoria geral da sociedade proposta por Marx</a:t>
            </a:r>
            <a:r>
              <a:rPr lang="fr-FR" sz="2000" i="1" dirty="0"/>
              <a:t> : </a:t>
            </a:r>
            <a:r>
              <a:rPr lang="fr-FR" sz="2000" dirty="0"/>
              <a:t>O materialimo histórico. ( magistralmente resumida  no prefácio à Contribuição para a Crítica da Economia  Política, publicada em Berlim em 1859 </a:t>
            </a:r>
            <a:r>
              <a:rPr lang="fr-FR" sz="2000" dirty="0" smtClean="0"/>
              <a:t>)</a:t>
            </a:r>
            <a:endParaRPr lang="en-GB" sz="2000" dirty="0"/>
          </a:p>
          <a:p>
            <a:r>
              <a:rPr lang="fr-FR" sz="2000" b="1" i="1" dirty="0"/>
              <a:t>As suas ideias económicas essenciais contidas : no Capital</a:t>
            </a:r>
            <a:r>
              <a:rPr lang="fr-FR" sz="2000" i="1" dirty="0"/>
              <a:t> – </a:t>
            </a:r>
            <a:r>
              <a:rPr lang="fr-FR" sz="2000" dirty="0"/>
              <a:t>com o sub título </a:t>
            </a:r>
            <a:r>
              <a:rPr lang="fr-FR" sz="2000" dirty="0" smtClean="0"/>
              <a:t>crítica </a:t>
            </a:r>
            <a:r>
              <a:rPr lang="fr-FR" sz="2000" dirty="0"/>
              <a:t>da </a:t>
            </a:r>
            <a:r>
              <a:rPr lang="fr-FR" sz="2000" dirty="0" smtClean="0"/>
              <a:t>economia </a:t>
            </a:r>
            <a:r>
              <a:rPr lang="fr-FR" sz="2000" dirty="0"/>
              <a:t>política….  ( Vol 1  (1867) publicado em vida e os dois outros apos a sua morte , 1883, por F Engels). </a:t>
            </a:r>
            <a:endParaRPr lang="fr-FR" sz="2000" dirty="0" smtClean="0"/>
          </a:p>
          <a:p>
            <a:r>
              <a:rPr lang="fr-FR" sz="2000" dirty="0" smtClean="0"/>
              <a:t>Nele </a:t>
            </a:r>
            <a:r>
              <a:rPr lang="fr-FR" sz="2000" dirty="0"/>
              <a:t>aborda as relações fundamentais do modo de produção capitalista : a relação de troca mercantil, a relação salarial e as formas de organização do trabalho próprias do capitalismo . </a:t>
            </a:r>
            <a:endParaRPr lang="fr-FR" sz="2000" dirty="0" smtClean="0"/>
          </a:p>
          <a:p>
            <a:r>
              <a:rPr lang="fr-FR" sz="2000" dirty="0" smtClean="0"/>
              <a:t>Nele </a:t>
            </a:r>
            <a:r>
              <a:rPr lang="fr-FR" sz="2000" dirty="0"/>
              <a:t>esboça uma teoria  da concurrencia, um estudo da acumulação primitiva e uma visão do mercado mundial Trata-se de uma análise da produção de valor e da sua distribuição, baseado numa ampla informação histórica e factual e num sistema  conceptual próprio . 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822532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4464496"/>
          </a:xfrm>
        </p:spPr>
        <p:txBody>
          <a:bodyPr>
            <a:normAutofit fontScale="47500" lnSpcReduction="20000"/>
          </a:bodyPr>
          <a:lstStyle/>
          <a:p>
            <a:pPr marL="1828800" lvl="4" indent="0">
              <a:buNone/>
            </a:pPr>
            <a:endParaRPr lang="fr-FR" sz="8400" dirty="0" smtClean="0"/>
          </a:p>
          <a:p>
            <a:r>
              <a:rPr lang="fr-FR" sz="5000" dirty="0" smtClean="0"/>
              <a:t>A partir da economia política clássica desenvolveu a teoria do valor e a teoria da exploração do trabalho</a:t>
            </a:r>
          </a:p>
          <a:p>
            <a:r>
              <a:rPr lang="fr-FR" sz="5000" dirty="0" smtClean="0"/>
              <a:t>Foi </a:t>
            </a:r>
            <a:r>
              <a:rPr lang="fr-FR" sz="5000" dirty="0"/>
              <a:t>o primeiro economista clássico a discutir com detalhe o processo de industrialização e as contradições do capitalismo : </a:t>
            </a:r>
          </a:p>
          <a:p>
            <a:endParaRPr lang="fr-FR" sz="5000" b="1" i="1" dirty="0" smtClean="0"/>
          </a:p>
          <a:p>
            <a:r>
              <a:rPr lang="fr-FR" sz="5000" b="1" i="1" dirty="0" smtClean="0"/>
              <a:t>« </a:t>
            </a:r>
            <a:r>
              <a:rPr lang="fr-FR" sz="5000" b="1" i="1" dirty="0"/>
              <a:t>A produção capitalista desenvolve a técnica e a combinação do processo de produção social na condição de esgotar simultaneamente as duas fontes de que deriva a riqueza : o planeta terra e o trabalhador</a:t>
            </a:r>
            <a:r>
              <a:rPr lang="fr-FR" sz="5000" b="1" i="1" dirty="0" smtClean="0"/>
              <a:t>» (K.Marx)</a:t>
            </a:r>
            <a:endParaRPr lang="en-GB" sz="5000" b="1" i="1" dirty="0"/>
          </a:p>
          <a:p>
            <a:pPr marL="0" indent="0">
              <a:buNone/>
            </a:pPr>
            <a:endParaRPr lang="en-GB" sz="9600" dirty="0"/>
          </a:p>
          <a:p>
            <a:endParaRPr lang="pt-PT" sz="2400" i="1" dirty="0"/>
          </a:p>
        </p:txBody>
      </p:sp>
    </p:spTree>
    <p:extLst>
      <p:ext uri="{BB962C8B-B14F-4D97-AF65-F5344CB8AC3E}">
        <p14:creationId xmlns:p14="http://schemas.microsoft.com/office/powerpoint/2010/main" val="4042669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Marx e a </a:t>
            </a:r>
            <a:r>
              <a:rPr lang="fr-FR" b="1" dirty="0" smtClean="0">
                <a:solidFill>
                  <a:srgbClr val="0070C0"/>
                </a:solidFill>
              </a:rPr>
              <a:t>modernidade: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r>
              <a:rPr lang="fr-FR" sz="2800" b="1" dirty="0"/>
              <a:t>O capitalismo </a:t>
            </a:r>
            <a:r>
              <a:rPr lang="fr-FR" sz="2800" dirty="0"/>
              <a:t>, as suas contradições e as mudanças e inquietudes decorrentes da </a:t>
            </a:r>
            <a:r>
              <a:rPr lang="fr-FR" sz="2800" dirty="0" smtClean="0"/>
              <a:t>economia </a:t>
            </a:r>
            <a:r>
              <a:rPr lang="fr-FR" sz="2800" dirty="0"/>
              <a:t>capitalista </a:t>
            </a:r>
            <a:r>
              <a:rPr lang="fr-FR" sz="2800" b="1" dirty="0"/>
              <a:t>caracterizam a modernidade.</a:t>
            </a:r>
            <a:endParaRPr lang="en-GB" sz="2800" dirty="0"/>
          </a:p>
          <a:p>
            <a:r>
              <a:rPr lang="fr-FR" sz="2800" dirty="0"/>
              <a:t>O capitalismoé inerente à época moderna e </a:t>
            </a:r>
            <a:r>
              <a:rPr lang="fr-FR" sz="2800" b="1" dirty="0"/>
              <a:t>as classes dele advindas são exclusivas da modernidade</a:t>
            </a:r>
            <a:r>
              <a:rPr lang="fr-FR" sz="2800" dirty="0"/>
              <a:t>. </a:t>
            </a:r>
            <a:endParaRPr lang="en-GB" sz="2800" dirty="0"/>
          </a:p>
          <a:p>
            <a:r>
              <a:rPr lang="fr-FR" sz="2800" dirty="0"/>
              <a:t>A burguesia e o proletariado são centrais ao capitalismo .A  primeira rompeu com as relações feudais  e impulsionou o comérco, a nevagação e a indústria. </a:t>
            </a:r>
            <a:endParaRPr lang="en-GB" sz="2800" dirty="0"/>
          </a:p>
          <a:p>
            <a:pPr marL="0" indent="0">
              <a:buNone/>
            </a:pPr>
            <a:r>
              <a:rPr lang="fr-FR" sz="2800" b="1" dirty="0"/>
              <a:t>			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609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231699"/>
              </p:ext>
            </p:extLst>
          </p:nvPr>
        </p:nvGraphicFramePr>
        <p:xfrm>
          <a:off x="360363" y="280988"/>
          <a:ext cx="7951787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Document" r:id="rId4" imgW="5476320" imgH="1005480" progId="Word.Document.12">
                  <p:link updateAutomatic="1"/>
                </p:oleObj>
              </mc:Choice>
              <mc:Fallback>
                <p:oleObj name="Document" r:id="rId4" imgW="5476320" imgH="1005480" progId="Word.Document.12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280988"/>
                        <a:ext cx="7951787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extBox 5"/>
          <p:cNvSpPr txBox="1">
            <a:spLocks noChangeArrowheads="1"/>
          </p:cNvSpPr>
          <p:nvPr/>
        </p:nvSpPr>
        <p:spPr bwMode="auto">
          <a:xfrm>
            <a:off x="1382713" y="2058988"/>
            <a:ext cx="203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3200" dirty="0"/>
              <a:t>				</a:t>
            </a:r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C1B0A8-6BE3-4F9C-9E32-000605E2A970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885113" y="1981200"/>
            <a:ext cx="1841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123950" y="3143250"/>
            <a:ext cx="573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dirty="0">
                <a:latin typeface="Times New Roman" pitchFamily="18" charset="0"/>
                <a:cs typeface="Times New Roman" pitchFamily="18" charset="0"/>
              </a:rPr>
              <a:t>.</a:t>
            </a:r>
            <a:endParaRPr lang="pt-PT" sz="16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87775" y="104775"/>
            <a:ext cx="1568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 algn="just" eaLnBrk="0" hangingPunct="0"/>
            <a:r>
              <a:rPr lang="pt-PT" sz="10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pt-PT" dirty="0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755576" y="1683983"/>
            <a:ext cx="62674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 eaLnBrk="0" hangingPunct="0">
              <a:defRPr/>
            </a:pPr>
            <a:r>
              <a:rPr lang="fr-FR" b="1" dirty="0">
                <a:solidFill>
                  <a:srgbClr val="0070C0"/>
                </a:solidFill>
              </a:rPr>
              <a:t>Ponto </a:t>
            </a:r>
            <a:r>
              <a:rPr lang="fr-FR" b="1" dirty="0" smtClean="0">
                <a:solidFill>
                  <a:srgbClr val="0070C0"/>
                </a:solidFill>
              </a:rPr>
              <a:t>Prévio: </a:t>
            </a:r>
            <a:r>
              <a:rPr lang="fr-FR" b="1" dirty="0">
                <a:solidFill>
                  <a:srgbClr val="0070C0"/>
                </a:solidFill>
              </a:rPr>
              <a:t>Em torno da noção de </a:t>
            </a:r>
            <a:r>
              <a:rPr lang="fr-FR" b="1" dirty="0" smtClean="0">
                <a:solidFill>
                  <a:srgbClr val="0070C0"/>
                </a:solidFill>
              </a:rPr>
              <a:t>Modernidade: </a:t>
            </a:r>
            <a:r>
              <a:rPr lang="fr-FR" b="1" dirty="0">
                <a:solidFill>
                  <a:srgbClr val="0070C0"/>
                </a:solidFill>
              </a:rPr>
              <a:t>modernização, </a:t>
            </a:r>
            <a:r>
              <a:rPr lang="fr-FR" b="1" dirty="0" smtClean="0">
                <a:solidFill>
                  <a:srgbClr val="0070C0"/>
                </a:solidFill>
              </a:rPr>
              <a:t>modernismo </a:t>
            </a:r>
            <a:r>
              <a:rPr lang="fr-FR" b="1" dirty="0">
                <a:solidFill>
                  <a:srgbClr val="0070C0"/>
                </a:solidFill>
              </a:rPr>
              <a:t>e </a:t>
            </a:r>
            <a:r>
              <a:rPr lang="fr-FR" b="1" dirty="0" smtClean="0">
                <a:solidFill>
                  <a:srgbClr val="0070C0"/>
                </a:solidFill>
              </a:rPr>
              <a:t>modernidade</a:t>
            </a:r>
            <a:endParaRPr lang="fr-FR" b="1" dirty="0">
              <a:solidFill>
                <a:srgbClr val="0070C0"/>
              </a:solidFill>
            </a:endParaRPr>
          </a:p>
          <a:p>
            <a:endParaRPr lang="pt-PT" b="1" dirty="0" smtClean="0">
              <a:solidFill>
                <a:schemeClr val="tx2"/>
              </a:solidFill>
            </a:endParaRPr>
          </a:p>
          <a:p>
            <a:r>
              <a:rPr lang="fr-FR" b="1" i="1" dirty="0"/>
              <a:t>Modernização</a:t>
            </a:r>
            <a:r>
              <a:rPr lang="fr-FR" dirty="0"/>
              <a:t> </a:t>
            </a:r>
            <a:r>
              <a:rPr lang="fr-FR" dirty="0" smtClean="0"/>
              <a:t>(Habermas</a:t>
            </a:r>
            <a:r>
              <a:rPr lang="fr-FR" dirty="0"/>
              <a:t>)/ palavra introduzida nos anos </a:t>
            </a:r>
            <a:r>
              <a:rPr lang="fr-FR" dirty="0" smtClean="0"/>
              <a:t>50: </a:t>
            </a:r>
            <a:r>
              <a:rPr lang="fr-FR" dirty="0"/>
              <a:t>mudanças e avanços de natureza </a:t>
            </a:r>
            <a:r>
              <a:rPr lang="fr-FR" dirty="0" smtClean="0"/>
              <a:t>estrutual: </a:t>
            </a:r>
            <a:r>
              <a:rPr lang="fr-FR" dirty="0"/>
              <a:t>ao </a:t>
            </a:r>
            <a:r>
              <a:rPr lang="pt-PT" dirty="0" smtClean="0"/>
              <a:t>nível</a:t>
            </a:r>
            <a:r>
              <a:rPr lang="fr-FR" dirty="0" smtClean="0"/>
              <a:t> da </a:t>
            </a:r>
            <a:r>
              <a:rPr lang="fr-FR" dirty="0"/>
              <a:t>estrutura </a:t>
            </a:r>
            <a:r>
              <a:rPr lang="pt-PT" dirty="0" smtClean="0"/>
              <a:t>económica</a:t>
            </a:r>
            <a:r>
              <a:rPr lang="fr-FR" dirty="0" smtClean="0"/>
              <a:t>; </a:t>
            </a:r>
            <a:r>
              <a:rPr lang="pt-PT" dirty="0" smtClean="0"/>
              <a:t>reformas</a:t>
            </a:r>
            <a:r>
              <a:rPr lang="fr-FR" dirty="0" smtClean="0"/>
              <a:t> socias; </a:t>
            </a:r>
            <a:r>
              <a:rPr lang="fr-FR" dirty="0"/>
              <a:t>dimensões </a:t>
            </a:r>
            <a:r>
              <a:rPr lang="fr-FR" dirty="0" smtClean="0"/>
              <a:t>culturais; </a:t>
            </a:r>
            <a:r>
              <a:rPr lang="fr-FR" dirty="0"/>
              <a:t>políticas….</a:t>
            </a:r>
            <a:endParaRPr lang="en-GB" dirty="0"/>
          </a:p>
          <a:p>
            <a:r>
              <a:rPr lang="fr-FR" dirty="0"/>
              <a:t> </a:t>
            </a:r>
            <a:endParaRPr lang="en-GB" dirty="0"/>
          </a:p>
          <a:p>
            <a:r>
              <a:rPr lang="fr-FR" b="1" i="1" dirty="0"/>
              <a:t>Modernismo</a:t>
            </a:r>
            <a:r>
              <a:rPr lang="fr-FR" dirty="0"/>
              <a:t>- ruptura com padrões antigos nas artes durante o século XIX </a:t>
            </a:r>
            <a:endParaRPr lang="en-GB" dirty="0"/>
          </a:p>
          <a:p>
            <a:r>
              <a:rPr lang="fr-FR" dirty="0"/>
              <a:t> </a:t>
            </a:r>
            <a:endParaRPr lang="en-GB" dirty="0"/>
          </a:p>
          <a:p>
            <a:r>
              <a:rPr lang="fr-FR" b="1" i="1" u="sng" dirty="0"/>
              <a:t>Modernidade</a:t>
            </a:r>
            <a:r>
              <a:rPr lang="fr-FR" b="1" dirty="0"/>
              <a:t> </a:t>
            </a:r>
            <a:r>
              <a:rPr lang="fr-FR" dirty="0" smtClean="0"/>
              <a:t>(Habermas </a:t>
            </a:r>
            <a:r>
              <a:rPr lang="fr-FR" dirty="0"/>
              <a:t>(1991) </a:t>
            </a:r>
            <a:r>
              <a:rPr lang="fr-FR" i="1" dirty="0"/>
              <a:t>Discurso filosófico da modernidade</a:t>
            </a:r>
            <a:r>
              <a:rPr lang="fr-FR" dirty="0" smtClean="0"/>
              <a:t>): algo </a:t>
            </a:r>
            <a:r>
              <a:rPr lang="fr-FR" dirty="0"/>
              <a:t>mais amplo do que mudanças estruturais e </a:t>
            </a:r>
            <a:r>
              <a:rPr lang="fr-FR" dirty="0" smtClean="0"/>
              <a:t>artísticas: </a:t>
            </a:r>
            <a:r>
              <a:rPr lang="fr-FR" dirty="0"/>
              <a:t>um novo modo de pensar o </a:t>
            </a:r>
            <a:r>
              <a:rPr lang="fr-FR" dirty="0" smtClean="0"/>
              <a:t>mundo: </a:t>
            </a:r>
          </a:p>
          <a:p>
            <a:endParaRPr lang="fr-FR" dirty="0" smtClean="0"/>
          </a:p>
          <a:p>
            <a:r>
              <a:rPr lang="fr-FR" dirty="0" smtClean="0"/>
              <a:t>Da «Modernidade» (ocidental) às «</a:t>
            </a:r>
            <a:r>
              <a:rPr lang="fr-FR" b="1" dirty="0" smtClean="0"/>
              <a:t>Modernidades» ( </a:t>
            </a:r>
            <a:r>
              <a:rPr lang="fr-FR" dirty="0" smtClean="0"/>
              <a:t>do mundo</a:t>
            </a:r>
            <a:r>
              <a:rPr lang="fr-FR" b="1" dirty="0" smtClean="0"/>
              <a:t>)</a:t>
            </a:r>
            <a:endParaRPr lang="pt-PT" b="1" dirty="0"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endParaRPr lang="pt-PT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47053" y="476672"/>
            <a:ext cx="8229600" cy="5678091"/>
          </a:xfrm>
        </p:spPr>
        <p:txBody>
          <a:bodyPr>
            <a:normAutofit fontScale="25000" lnSpcReduction="20000"/>
          </a:bodyPr>
          <a:lstStyle/>
          <a:p>
            <a:r>
              <a:rPr lang="fr-FR" sz="8000" i="1" dirty="0"/>
              <a:t>“A burguesia não pode existir sem revolucionar, constantemente, os instrumentos de produção e, desse modo, as relações de produção e, com elas, todas as relações da sociedade [...] A revolução constante da produção, os distúrbios ininterruptos de todas as condições sociais, as </a:t>
            </a:r>
            <a:r>
              <a:rPr lang="fr-FR" sz="8000" i="1" dirty="0" smtClean="0"/>
              <a:t>….agitações </a:t>
            </a:r>
            <a:r>
              <a:rPr lang="fr-FR" sz="8000" i="1" dirty="0"/>
              <a:t>permanentes distinguiram a época burguesa de todas as anteriores. Todas as relações firmes, sólidas, com sua série de preconceitos e opiniões antigas e veneráveis, foram varridas, toda as novas tornaram-se antiquadas antes que pudessem ossificar. </a:t>
            </a:r>
            <a:r>
              <a:rPr lang="fr-FR" sz="8000" b="1" i="1" dirty="0"/>
              <a:t>Tudo o que é sólido desmancha no ar, tudo o que é sagrado é profanado, e o homem é, finalmente, compelido a enfrentar de modo sensato suas condições reais de vida e suas relações com seus semelhantes.”(</a:t>
            </a:r>
            <a:r>
              <a:rPr lang="fr-FR" sz="8000" i="1" dirty="0"/>
              <a:t>MC) </a:t>
            </a:r>
            <a:r>
              <a:rPr lang="fr-FR" sz="8000" dirty="0"/>
              <a:t> ( in </a:t>
            </a:r>
            <a:r>
              <a:rPr lang="fr-FR" sz="8000" dirty="0" smtClean="0"/>
              <a:t>Cedro op cit  </a:t>
            </a:r>
            <a:r>
              <a:rPr lang="fr-FR" sz="8000" dirty="0"/>
              <a:t>p.8) </a:t>
            </a:r>
            <a:endParaRPr lang="en-GB" sz="8000" dirty="0"/>
          </a:p>
          <a:p>
            <a:pPr marL="0" indent="0">
              <a:buNone/>
            </a:pPr>
            <a:endParaRPr lang="en-GB" sz="8000" i="1" dirty="0"/>
          </a:p>
          <a:p>
            <a:r>
              <a:rPr lang="fr-FR" sz="8000" dirty="0"/>
              <a:t>Deste modo a conduta da burguesia é considerada moderna para Marx. Mas ao mesmo tempo que foi revolucionária ao mudar as formas de exploraçao do regime feudal  institui outro tipo de exploração </a:t>
            </a:r>
            <a:r>
              <a:rPr lang="fr-FR" sz="8000" b="1" dirty="0"/>
              <a:t>: o trabalho  industrial</a:t>
            </a:r>
            <a:r>
              <a:rPr lang="fr-FR" sz="8000" dirty="0"/>
              <a:t>. Enquanto elemento da modernidade o trabalho assalariado é fonte de poder da classe burguesa ( realização do lucro pela extracção da mais valia..) </a:t>
            </a:r>
            <a:endParaRPr lang="en-GB" sz="8000" dirty="0"/>
          </a:p>
          <a:p>
            <a:endParaRPr lang="pt-PT" sz="9600" dirty="0"/>
          </a:p>
        </p:txBody>
      </p:sp>
    </p:spTree>
    <p:extLst>
      <p:ext uri="{BB962C8B-B14F-4D97-AF65-F5344CB8AC3E}">
        <p14:creationId xmlns:p14="http://schemas.microsoft.com/office/powerpoint/2010/main" val="1454483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130"/>
          </a:xfrm>
        </p:spPr>
        <p:txBody>
          <a:bodyPr>
            <a:normAutofit fontScale="90000"/>
          </a:bodyPr>
          <a:lstStyle/>
          <a:p>
            <a:pPr algn="l"/>
            <a:r>
              <a:rPr lang="fr-FR" sz="2200" b="1" dirty="0" smtClean="0"/>
              <a:t/>
            </a:r>
            <a:br>
              <a:rPr lang="fr-FR" sz="2200" b="1" dirty="0" smtClean="0"/>
            </a:br>
            <a:r>
              <a:rPr lang="fr-FR" sz="2200" b="1" dirty="0"/>
              <a:t/>
            </a:r>
            <a:br>
              <a:rPr lang="fr-FR" sz="2200" b="1" dirty="0"/>
            </a:br>
            <a:r>
              <a:rPr lang="fr-FR" sz="2200" b="1" dirty="0" smtClean="0"/>
              <a:t/>
            </a:r>
            <a:br>
              <a:rPr lang="fr-FR" sz="2200" b="1" dirty="0" smtClean="0"/>
            </a:br>
            <a:r>
              <a:rPr lang="fr-FR" sz="2200" b="1" dirty="0" smtClean="0"/>
              <a:t/>
            </a:r>
            <a:br>
              <a:rPr lang="fr-FR" sz="2200" b="1" dirty="0" smtClean="0"/>
            </a:br>
            <a:r>
              <a:rPr lang="fr-FR" sz="2700" b="1" dirty="0" smtClean="0">
                <a:solidFill>
                  <a:srgbClr val="0070C0"/>
                </a:solidFill>
              </a:rPr>
              <a:t>Webe</a:t>
            </a:r>
            <a:r>
              <a:rPr lang="fr-FR" sz="2700" dirty="0" smtClean="0">
                <a:solidFill>
                  <a:srgbClr val="0070C0"/>
                </a:solidFill>
              </a:rPr>
              <a:t>r</a:t>
            </a:r>
            <a:r>
              <a:rPr lang="fr-FR" sz="2700" dirty="0">
                <a:solidFill>
                  <a:srgbClr val="0070C0"/>
                </a:solidFill>
              </a:rPr>
              <a:t> </a:t>
            </a:r>
            <a:r>
              <a:rPr lang="fr-FR" sz="2700" dirty="0" smtClean="0">
                <a:solidFill>
                  <a:srgbClr val="0070C0"/>
                </a:solidFill>
              </a:rPr>
              <a:t>(religião, </a:t>
            </a:r>
            <a:r>
              <a:rPr lang="fr-FR" sz="2700" dirty="0">
                <a:solidFill>
                  <a:srgbClr val="0070C0"/>
                </a:solidFill>
              </a:rPr>
              <a:t>razão/ </a:t>
            </a:r>
            <a:r>
              <a:rPr lang="fr-FR" sz="2700" dirty="0" smtClean="0">
                <a:solidFill>
                  <a:srgbClr val="0070C0"/>
                </a:solidFill>
              </a:rPr>
              <a:t>racionalização)</a:t>
            </a:r>
            <a:r>
              <a:rPr lang="fr-FR" sz="2700" dirty="0">
                <a:solidFill>
                  <a:srgbClr val="0070C0"/>
                </a:solidFill>
              </a:rPr>
              <a:t> : </a:t>
            </a:r>
            <a:br>
              <a:rPr lang="fr-FR" sz="2700" dirty="0">
                <a:solidFill>
                  <a:srgbClr val="0070C0"/>
                </a:solidFill>
              </a:rPr>
            </a:br>
            <a:r>
              <a:rPr lang="fr-FR" sz="2700" b="1" dirty="0" smtClean="0"/>
              <a:t/>
            </a:r>
            <a:br>
              <a:rPr lang="fr-FR" sz="2700" b="1" dirty="0" smtClean="0"/>
            </a:br>
            <a:r>
              <a:rPr lang="fr-FR" sz="2200" b="1" dirty="0"/>
              <a:t/>
            </a:r>
            <a:br>
              <a:rPr lang="fr-FR" sz="2200" b="1" dirty="0"/>
            </a:br>
            <a:r>
              <a:rPr lang="fr-FR" i="1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r>
              <a:rPr lang="fr-FR" sz="2000" dirty="0" smtClean="0"/>
              <a:t>Weber e os </a:t>
            </a:r>
            <a:r>
              <a:rPr lang="fr-FR" sz="2000" dirty="0"/>
              <a:t>fundamentos do capitalismo  moderno –</a:t>
            </a:r>
            <a:r>
              <a:rPr lang="fr-FR" sz="2000" i="1" dirty="0"/>
              <a:t>ética protestante e o  espírito do </a:t>
            </a:r>
            <a:r>
              <a:rPr lang="fr-FR" sz="2000" i="1" dirty="0" smtClean="0"/>
              <a:t>capitalismo</a:t>
            </a:r>
          </a:p>
          <a:p>
            <a:r>
              <a:rPr lang="fr-FR" sz="2000" dirty="0"/>
              <a:t>Karl Emil Maximilian Weber ( 1864-1920) nasceu em Erfurt , cidade Prussina, numa família de notáveis  </a:t>
            </a:r>
            <a:r>
              <a:rPr lang="fr-FR" sz="2000" dirty="0" smtClean="0"/>
              <a:t>, cresce </a:t>
            </a:r>
            <a:r>
              <a:rPr lang="fr-FR" sz="2000" dirty="0"/>
              <a:t>num ambiente próspero , cultivado e  cosmoplita </a:t>
            </a:r>
            <a:r>
              <a:rPr lang="fr-FR" sz="2000" dirty="0" smtClean="0"/>
              <a:t>.</a:t>
            </a:r>
          </a:p>
          <a:p>
            <a:r>
              <a:rPr lang="fr-FR" sz="2000" dirty="0" smtClean="0"/>
              <a:t>Estuda </a:t>
            </a:r>
            <a:r>
              <a:rPr lang="fr-FR" sz="2000" dirty="0"/>
              <a:t>direito  nas universidades de Heidelberg e Berlim</a:t>
            </a:r>
            <a:r>
              <a:rPr lang="fr-FR" sz="2000" dirty="0" smtClean="0"/>
              <a:t>.</a:t>
            </a:r>
          </a:p>
          <a:p>
            <a:r>
              <a:rPr lang="fr-FR" sz="2000" dirty="0"/>
              <a:t>acede à carreira Universitária primeiro em Freiburg (1894) e depois em Heidelberg , como professor de economia política</a:t>
            </a:r>
            <a:r>
              <a:rPr lang="fr-FR" sz="2000" dirty="0" smtClean="0"/>
              <a:t>.</a:t>
            </a:r>
          </a:p>
          <a:p>
            <a:r>
              <a:rPr lang="fr-FR" sz="2000" dirty="0" smtClean="0"/>
              <a:t> </a:t>
            </a:r>
            <a:r>
              <a:rPr lang="fr-FR" sz="2000" dirty="0"/>
              <a:t>Juntamente com a sua mulher, uma  inteelctual e activista feminista ,  o  círculo dos Weber , atrai  eminentes intelectuais .   Weber é </a:t>
            </a:r>
            <a:r>
              <a:rPr lang="fr-FR" sz="2000" dirty="0" smtClean="0"/>
              <a:t>reconhecido </a:t>
            </a:r>
            <a:r>
              <a:rPr lang="fr-FR" sz="2000" dirty="0"/>
              <a:t>como  economista reputado e também como intelectual com intervenção na esfera pública . </a:t>
            </a:r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58080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fr-FR" sz="8000" dirty="0" smtClean="0"/>
              <a:t>Em </a:t>
            </a:r>
            <a:r>
              <a:rPr lang="fr-FR" sz="8000" dirty="0"/>
              <a:t>1897,  após a morte do Pai , é vitima de uma profunda  depressão nervosa  que o afasta da actividade  e universitária entre 1903 e 1919.  </a:t>
            </a:r>
            <a:endParaRPr lang="fr-FR" sz="8000" dirty="0" smtClean="0"/>
          </a:p>
          <a:p>
            <a:endParaRPr lang="fr-FR" sz="3600" dirty="0"/>
          </a:p>
          <a:p>
            <a:r>
              <a:rPr lang="fr-FR" sz="8000" dirty="0" smtClean="0"/>
              <a:t>A </a:t>
            </a:r>
            <a:r>
              <a:rPr lang="fr-FR" sz="8000" dirty="0"/>
              <a:t>doença  fragiliza-o mas </a:t>
            </a:r>
            <a:r>
              <a:rPr lang="fr-FR" sz="8000" dirty="0" smtClean="0"/>
              <a:t>não o </a:t>
            </a:r>
            <a:r>
              <a:rPr lang="fr-FR" sz="8000" dirty="0"/>
              <a:t>impede de se consagrar ao estudo de tópicos filosóficos e religiosos , e  publicar vários ensaios que conduziriam à publicação da sua obra </a:t>
            </a:r>
            <a:r>
              <a:rPr lang="fr-FR" sz="8000" b="1" i="1" dirty="0"/>
              <a:t>Etica Protestante e espírito do Capmo</a:t>
            </a:r>
            <a:r>
              <a:rPr lang="fr-FR" sz="8000" dirty="0"/>
              <a:t> ( 1904-05) </a:t>
            </a:r>
          </a:p>
          <a:p>
            <a:pPr marL="0" indent="0">
              <a:buNone/>
            </a:pPr>
            <a:endParaRPr lang="fr-FR" sz="8000" dirty="0" smtClean="0"/>
          </a:p>
          <a:p>
            <a:r>
              <a:rPr lang="fr-FR" sz="8000" dirty="0" smtClean="0"/>
              <a:t>Durante </a:t>
            </a:r>
            <a:r>
              <a:rPr lang="fr-FR" sz="8000" dirty="0"/>
              <a:t>este período visita a américa em 1904,  estada que muito viria a influenciar a sua compreensão da modernidade. </a:t>
            </a:r>
            <a:endParaRPr lang="fr-FR" sz="8000" dirty="0" smtClean="0"/>
          </a:p>
          <a:p>
            <a:endParaRPr lang="fr-FR" sz="8000" dirty="0" smtClean="0"/>
          </a:p>
          <a:p>
            <a:r>
              <a:rPr lang="fr-FR" sz="8000" dirty="0" smtClean="0"/>
              <a:t>No </a:t>
            </a:r>
            <a:r>
              <a:rPr lang="fr-FR" sz="8000" dirty="0"/>
              <a:t>contexto da 1ª GM assume grande protagonismo na crítica ao governo de Kaiser. Um posicionamento liberal e democrático que lhe conferirá lugar de relevo na cena política no período de reconstrução e  emergência da República de Weimer, no imediato pós </a:t>
            </a:r>
            <a:r>
              <a:rPr lang="fr-FR" sz="8000" dirty="0" smtClean="0"/>
              <a:t>guerre,.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4284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72608"/>
          </a:xfrm>
        </p:spPr>
        <p:txBody>
          <a:bodyPr>
            <a:noAutofit/>
          </a:bodyPr>
          <a:lstStyle/>
          <a:p>
            <a:r>
              <a:rPr lang="pt-PT" sz="2000" dirty="0" smtClean="0"/>
              <a:t>Desencantado</a:t>
            </a:r>
            <a:r>
              <a:rPr lang="fr-FR" sz="2000" dirty="0" smtClean="0"/>
              <a:t> </a:t>
            </a:r>
            <a:r>
              <a:rPr lang="fr-FR" sz="2000" dirty="0"/>
              <a:t>com a política viria a regressar à academia em 1919 ( às  universidadse de Munich e Viena ( onde proferirá as suas célebre lições   « A ciência Como vocação» «</a:t>
            </a:r>
            <a:r>
              <a:rPr lang="fr-FR" sz="2000" dirty="0" smtClean="0"/>
              <a:t>política </a:t>
            </a:r>
            <a:r>
              <a:rPr lang="fr-FR" sz="2000" dirty="0"/>
              <a:t>como vocação»)  aprofundando os seus escritos sobre religião . Um trabalho subitamente interrompido em 1920, ano da sua morte em Munich </a:t>
            </a:r>
            <a:r>
              <a:rPr lang="fr-FR" sz="2000" dirty="0" smtClean="0"/>
              <a:t>vitimado  </a:t>
            </a:r>
            <a:r>
              <a:rPr lang="fr-FR" sz="2000" dirty="0"/>
              <a:t>de pneumonia. Tinha então 56 anos </a:t>
            </a:r>
            <a:endParaRPr lang="fr-FR" sz="2000" dirty="0" smtClean="0"/>
          </a:p>
          <a:p>
            <a:r>
              <a:rPr lang="fr-FR" sz="2000" dirty="0" smtClean="0"/>
              <a:t>Weber é,  </a:t>
            </a:r>
            <a:r>
              <a:rPr lang="fr-FR" sz="2000" dirty="0"/>
              <a:t>por </a:t>
            </a:r>
            <a:r>
              <a:rPr lang="fr-FR" sz="2000" dirty="0" smtClean="0"/>
              <a:t>certo, </a:t>
            </a:r>
            <a:r>
              <a:rPr lang="fr-FR" sz="2000" dirty="0"/>
              <a:t>un dos  mais influentes  </a:t>
            </a:r>
            <a:r>
              <a:rPr lang="fr-FR" sz="2000" dirty="0" smtClean="0"/>
              <a:t>scientistas sociais </a:t>
            </a:r>
            <a:r>
              <a:rPr lang="fr-FR" sz="2000" dirty="0"/>
              <a:t>do século XX,  partilha com  Karl Marx e Emile Durkheim, um lugar de topo na construção  da Ciência social  Moderna</a:t>
            </a:r>
            <a:r>
              <a:rPr lang="fr-FR" sz="2000" dirty="0" smtClean="0"/>
              <a:t>.</a:t>
            </a:r>
            <a:r>
              <a:rPr lang="fr-FR" sz="2000" dirty="0"/>
              <a:t> </a:t>
            </a:r>
            <a:endParaRPr lang="en-GB" sz="2000" dirty="0"/>
          </a:p>
          <a:p>
            <a:r>
              <a:rPr lang="fr-FR" sz="2000" dirty="0"/>
              <a:t>As duas maiores contribuições de </a:t>
            </a:r>
            <a:r>
              <a:rPr lang="pt-PT" sz="2000" dirty="0" smtClean="0"/>
              <a:t>Weber</a:t>
            </a:r>
            <a:r>
              <a:rPr lang="fr-FR" sz="2000" dirty="0" smtClean="0"/>
              <a:t>  </a:t>
            </a:r>
            <a:r>
              <a:rPr lang="fr-FR" sz="2000" dirty="0"/>
              <a:t>são : </a:t>
            </a:r>
            <a:endParaRPr lang="en-GB" sz="2000" dirty="0"/>
          </a:p>
          <a:p>
            <a:r>
              <a:rPr lang="fr-FR" sz="2000" b="1" dirty="0"/>
              <a:t>A tese da «racionalização</a:t>
            </a:r>
            <a:r>
              <a:rPr lang="fr-FR" sz="2000" dirty="0"/>
              <a:t>»- uma análise meta histórica do domínio do Ocidente na  época moderna </a:t>
            </a:r>
            <a:endParaRPr lang="en-GB" sz="2000" dirty="0"/>
          </a:p>
          <a:p>
            <a:r>
              <a:rPr lang="fr-FR" sz="2000" b="1" dirty="0"/>
              <a:t>«A época protestante e o espírito do Capitalismo</a:t>
            </a:r>
            <a:r>
              <a:rPr lang="fr-FR" sz="2000" dirty="0"/>
              <a:t>»-uma genealogia não marxista da modernidade</a:t>
            </a:r>
            <a:r>
              <a:rPr lang="fr-FR" sz="2000" dirty="0" smtClean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90356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9600" b="1" dirty="0">
                <a:solidFill>
                  <a:srgbClr val="0070C0"/>
                </a:solidFill>
              </a:rPr>
              <a:t>Weber e a Modernidade </a:t>
            </a:r>
            <a:endParaRPr lang="en-GB" sz="9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8000" dirty="0"/>
              <a:t>( in Cedro (pp 12-19</a:t>
            </a:r>
            <a:r>
              <a:rPr lang="fr-FR" sz="8000" dirty="0" smtClean="0"/>
              <a:t>)</a:t>
            </a:r>
            <a:r>
              <a:rPr lang="fr-FR" sz="8000" dirty="0"/>
              <a:t> </a:t>
            </a:r>
            <a:endParaRPr lang="en-GB" sz="8000" dirty="0"/>
          </a:p>
          <a:p>
            <a:pPr marL="0" indent="0">
              <a:buNone/>
            </a:pPr>
            <a:endParaRPr lang="en-GB" sz="8000" dirty="0"/>
          </a:p>
          <a:p>
            <a:r>
              <a:rPr lang="fr-FR" sz="8000" dirty="0"/>
              <a:t>A análise Weber centra-se na época  moderna, tal como a de Marx</a:t>
            </a:r>
            <a:endParaRPr lang="en-GB" sz="8000" dirty="0"/>
          </a:p>
          <a:p>
            <a:pPr marL="0" indent="0">
              <a:buNone/>
            </a:pPr>
            <a:endParaRPr lang="en-GB" sz="8000" dirty="0"/>
          </a:p>
          <a:p>
            <a:r>
              <a:rPr lang="fr-FR" sz="8000" dirty="0"/>
              <a:t>Para Weber a força que modela a modernidade é </a:t>
            </a:r>
            <a:r>
              <a:rPr lang="fr-FR" sz="8000" b="1" dirty="0"/>
              <a:t>a racionalidade e a burocracia</a:t>
            </a:r>
            <a:r>
              <a:rPr lang="fr-FR" sz="8000" dirty="0"/>
              <a:t> ( </a:t>
            </a:r>
            <a:r>
              <a:rPr lang="fr-FR" sz="8000" dirty="0">
                <a:solidFill>
                  <a:srgbClr val="7030A0"/>
                </a:solidFill>
              </a:rPr>
              <a:t>para Marx : o capitalismo). </a:t>
            </a:r>
            <a:endParaRPr lang="en-GB" sz="8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8000" dirty="0">
                <a:solidFill>
                  <a:srgbClr val="7030A0"/>
                </a:solidFill>
              </a:rPr>
              <a:t> </a:t>
            </a:r>
            <a:endParaRPr lang="en-GB" sz="8000" dirty="0">
              <a:solidFill>
                <a:srgbClr val="7030A0"/>
              </a:solidFill>
            </a:endParaRPr>
          </a:p>
          <a:p>
            <a:r>
              <a:rPr lang="fr-FR" sz="8000" dirty="0"/>
              <a:t>Para Weber o capitalismo semper existiu, bem como o desejo de acumular </a:t>
            </a:r>
            <a:r>
              <a:rPr lang="fr-FR" sz="8000" dirty="0">
                <a:solidFill>
                  <a:srgbClr val="7030A0"/>
                </a:solidFill>
              </a:rPr>
              <a:t>( ideia oposta a de Marx) . </a:t>
            </a:r>
            <a:r>
              <a:rPr lang="fr-FR" sz="8000" dirty="0"/>
              <a:t>O caracteriza o capitalismo moderno é : </a:t>
            </a:r>
            <a:r>
              <a:rPr lang="fr-FR" sz="8000" b="1" dirty="0"/>
              <a:t>a expectativa de lucro baseada numa operação racional, lógica e calculista</a:t>
            </a:r>
            <a:r>
              <a:rPr lang="fr-FR" sz="8000" dirty="0"/>
              <a:t> </a:t>
            </a:r>
            <a:endParaRPr lang="en-GB" sz="8000" dirty="0"/>
          </a:p>
          <a:p>
            <a:pPr marL="0" indent="0">
              <a:buNone/>
            </a:pPr>
            <a:r>
              <a:rPr lang="fr-FR" sz="8000" dirty="0"/>
              <a:t> </a:t>
            </a:r>
            <a:endParaRPr lang="en-GB" sz="8000" dirty="0"/>
          </a:p>
          <a:p>
            <a:r>
              <a:rPr lang="fr-FR" sz="8000" dirty="0"/>
              <a:t>Portanto o que especifica o capitalismo moderno no Ocidente é a </a:t>
            </a:r>
            <a:r>
              <a:rPr lang="fr-FR" sz="8000" b="1" dirty="0"/>
              <a:t>racionalidade</a:t>
            </a:r>
            <a:endParaRPr lang="en-GB" sz="8000" dirty="0"/>
          </a:p>
          <a:p>
            <a:pPr marL="0" indent="0">
              <a:buNone/>
            </a:pP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077313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fr-FR" sz="2000" b="1" i="1" dirty="0"/>
              <a:t>« O ocidente veio a conhecer , na era moderna, um tipo completamente diverso e nunca  antes encontrado no capitalismo : a organizaçao capitalista racional baseada  no trabalho livre</a:t>
            </a:r>
            <a:r>
              <a:rPr lang="fr-FR" sz="2000" i="1" dirty="0" smtClean="0"/>
              <a:t>»   (</a:t>
            </a:r>
            <a:r>
              <a:rPr lang="fr-FR" sz="2000" dirty="0" smtClean="0"/>
              <a:t> </a:t>
            </a:r>
            <a:r>
              <a:rPr lang="fr-FR" sz="2000" dirty="0"/>
              <a:t>in Etica P E </a:t>
            </a:r>
            <a:r>
              <a:rPr lang="fr-FR" sz="2000" dirty="0" smtClean="0"/>
              <a:t>cap) </a:t>
            </a:r>
            <a:endParaRPr lang="fr-FR" sz="2000" dirty="0"/>
          </a:p>
          <a:p>
            <a:r>
              <a:rPr lang="fr-FR" sz="2000" dirty="0" smtClean="0"/>
              <a:t>Para Weber o </a:t>
            </a:r>
            <a:r>
              <a:rPr lang="fr-FR" sz="2000" b="1" dirty="0" smtClean="0"/>
              <a:t>assalariado , enquanto condição de modernidade </a:t>
            </a:r>
            <a:r>
              <a:rPr lang="fr-FR" sz="2000" dirty="0" smtClean="0"/>
              <a:t>, corresponde </a:t>
            </a:r>
            <a:r>
              <a:rPr lang="fr-FR" sz="2000" dirty="0"/>
              <a:t>a </a:t>
            </a:r>
            <a:r>
              <a:rPr lang="fr-FR" sz="2000" b="1" dirty="0"/>
              <a:t>uma nova organização industrial Racional ( </a:t>
            </a:r>
            <a:r>
              <a:rPr lang="fr-FR" sz="2000" dirty="0" smtClean="0">
                <a:solidFill>
                  <a:srgbClr val="7030A0"/>
                </a:solidFill>
              </a:rPr>
              <a:t>Contrariamente a </a:t>
            </a:r>
            <a:r>
              <a:rPr lang="fr-FR" sz="2000" dirty="0">
                <a:solidFill>
                  <a:srgbClr val="7030A0"/>
                </a:solidFill>
              </a:rPr>
              <a:t>Marx </a:t>
            </a:r>
            <a:r>
              <a:rPr lang="fr-FR" sz="2000" dirty="0"/>
              <a:t>, </a:t>
            </a:r>
            <a:r>
              <a:rPr lang="fr-FR" sz="2000" dirty="0" smtClean="0"/>
              <a:t>não </a:t>
            </a:r>
            <a:r>
              <a:rPr lang="fr-FR" sz="2000" dirty="0"/>
              <a:t>associa a origem do assalariado à do capitalismo, que </a:t>
            </a:r>
            <a:r>
              <a:rPr lang="fr-FR" sz="2000" dirty="0" smtClean="0"/>
              <a:t>para Weber  </a:t>
            </a:r>
            <a:r>
              <a:rPr lang="fr-FR" sz="2000" dirty="0"/>
              <a:t>sempre existiu) </a:t>
            </a:r>
            <a:endParaRPr lang="en-GB" sz="2000" dirty="0"/>
          </a:p>
          <a:p>
            <a:r>
              <a:rPr lang="fr-FR" sz="2000" dirty="0"/>
              <a:t>Portanto Weber distingue o </a:t>
            </a:r>
            <a:r>
              <a:rPr lang="fr-FR" sz="2000" b="1" dirty="0" err="1" smtClean="0"/>
              <a:t>capitalismo</a:t>
            </a:r>
            <a:r>
              <a:rPr lang="fr-FR" sz="2000" b="1" dirty="0" smtClean="0"/>
              <a:t> </a:t>
            </a:r>
            <a:r>
              <a:rPr lang="fr-FR" sz="2000" b="1" dirty="0"/>
              <a:t>antigo do moderno</a:t>
            </a:r>
            <a:r>
              <a:rPr lang="fr-FR" sz="2000" dirty="0"/>
              <a:t> .Este institui uma nova organização virada para o mercado , o cálculo exacto e que separou a empresa do trabalho doméstico. Essa contabiliade racional, só </a:t>
            </a:r>
            <a:r>
              <a:rPr lang="fr-FR" sz="2000" dirty="0" smtClean="0"/>
              <a:t>poderia </a:t>
            </a:r>
            <a:r>
              <a:rPr lang="fr-FR" sz="2000" dirty="0"/>
              <a:t>existir se houvesse trabalho livre ( diferente da escravidão ou da servidão)</a:t>
            </a:r>
            <a:endParaRPr lang="en-GB" sz="2000" dirty="0"/>
          </a:p>
          <a:p>
            <a:endParaRPr lang="en-GB" sz="2000" dirty="0"/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124734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fr-FR" sz="2000" dirty="0"/>
              <a:t>Weber atribui </a:t>
            </a:r>
            <a:r>
              <a:rPr lang="fr-FR" sz="2000" b="1" dirty="0"/>
              <a:t>à burocracia o principal papel desempenhado pela racionalidade a partir do Estado , </a:t>
            </a:r>
            <a:r>
              <a:rPr lang="fr-FR" sz="2000" dirty="0"/>
              <a:t>actor  de grande importância  na condução da era moderna  </a:t>
            </a:r>
            <a:r>
              <a:rPr lang="fr-FR" sz="2000" dirty="0">
                <a:solidFill>
                  <a:srgbClr val="7030A0"/>
                </a:solidFill>
              </a:rPr>
              <a:t>( Marx refere-se à racionalidade a partir da dinâmica  do capitalismo e  das relações de mercado. Por outro lado atribui um papel secundário ao Estado, que segundo ele representa os interesses da classe </a:t>
            </a:r>
            <a:r>
              <a:rPr lang="fr-FR" sz="2000" dirty="0" smtClean="0">
                <a:solidFill>
                  <a:srgbClr val="7030A0"/>
                </a:solidFill>
              </a:rPr>
              <a:t>dominante )</a:t>
            </a:r>
          </a:p>
          <a:p>
            <a:r>
              <a:rPr lang="fr-FR" sz="2000" dirty="0"/>
              <a:t>Para Weber a </a:t>
            </a:r>
            <a:r>
              <a:rPr lang="fr-FR" sz="2000" b="1" dirty="0"/>
              <a:t>Reforma protestante (sec </a:t>
            </a:r>
            <a:r>
              <a:rPr lang="fr-FR" sz="2000" b="1" dirty="0" smtClean="0"/>
              <a:t>XVI/Lutero e Calvino) </a:t>
            </a:r>
            <a:r>
              <a:rPr lang="fr-FR" sz="2000" dirty="0" smtClean="0"/>
              <a:t> </a:t>
            </a:r>
            <a:r>
              <a:rPr lang="fr-FR" sz="2000" dirty="0"/>
              <a:t>inicia a era moderna, determinando a racionalizção da conduta individual, em oposição ao tradicionalismo </a:t>
            </a:r>
            <a:r>
              <a:rPr lang="fr-FR" sz="2000" dirty="0" smtClean="0"/>
              <a:t>católico</a:t>
            </a:r>
          </a:p>
          <a:p>
            <a:r>
              <a:rPr lang="fr-FR" sz="2000" dirty="0"/>
              <a:t>Portanto a religião protestante( a conduta prostestante)  é apontada por </a:t>
            </a:r>
            <a:r>
              <a:rPr lang="fr-FR" sz="2000" dirty="0" smtClean="0"/>
              <a:t>Weber</a:t>
            </a:r>
            <a:r>
              <a:rPr lang="fr-FR" sz="2000" b="1" dirty="0" smtClean="0"/>
              <a:t>..) </a:t>
            </a:r>
            <a:r>
              <a:rPr lang="fr-FR" sz="2000" b="1" dirty="0"/>
              <a:t>como condição de modernidade </a:t>
            </a:r>
            <a:r>
              <a:rPr lang="fr-FR" sz="2000" dirty="0"/>
              <a:t>.</a:t>
            </a:r>
            <a:endParaRPr lang="en-GB" sz="2000" dirty="0"/>
          </a:p>
          <a:p>
            <a:r>
              <a:rPr lang="fr-FR" sz="2000" dirty="0"/>
              <a:t>Weber ao estudar outras culturas religiosas para além do Calvinismo conclui que </a:t>
            </a:r>
            <a:r>
              <a:rPr lang="fr-FR" sz="2000" b="1" dirty="0"/>
              <a:t>só no Ocidente a ciência  atingiu a etapa de autenticidade  tal como é caso da matemática e das ciências da natureza .</a:t>
            </a:r>
            <a:endParaRPr lang="en-GB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27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sz="2600" dirty="0"/>
              <a:t>A ciência e a tecnologia uma vez em interacção com  o lucrativo motivo de desenvolver a economia  </a:t>
            </a:r>
            <a:r>
              <a:rPr lang="fr-FR" sz="2600" dirty="0" smtClean="0"/>
              <a:t>criaram uma via </a:t>
            </a:r>
            <a:r>
              <a:rPr lang="fr-FR" sz="2600" dirty="0"/>
              <a:t>única de </a:t>
            </a:r>
            <a:r>
              <a:rPr lang="fr-FR" sz="2600" dirty="0" smtClean="0"/>
              <a:t>racionalização </a:t>
            </a:r>
            <a:r>
              <a:rPr lang="fr-FR" sz="2600" dirty="0"/>
              <a:t>para o </a:t>
            </a:r>
            <a:r>
              <a:rPr lang="fr-FR" sz="2600" dirty="0" smtClean="0"/>
              <a:t>Ocidente. </a:t>
            </a:r>
          </a:p>
          <a:p>
            <a:r>
              <a:rPr lang="fr-FR" sz="2600" dirty="0" smtClean="0"/>
              <a:t>Assim </a:t>
            </a:r>
            <a:r>
              <a:rPr lang="fr-FR" sz="2600" dirty="0"/>
              <a:t>para Weber o </a:t>
            </a:r>
            <a:r>
              <a:rPr lang="fr-FR" sz="2600" dirty="0" smtClean="0"/>
              <a:t>racionalismo </a:t>
            </a:r>
            <a:r>
              <a:rPr lang="fr-FR" sz="2600" dirty="0"/>
              <a:t>moderno da </a:t>
            </a:r>
            <a:r>
              <a:rPr lang="fr-FR" sz="2600" dirty="0" smtClean="0"/>
              <a:t>potência </a:t>
            </a:r>
            <a:r>
              <a:rPr lang="fr-FR" sz="2600" dirty="0"/>
              <a:t>mundial </a:t>
            </a:r>
            <a:r>
              <a:rPr lang="fr-FR" sz="2600" dirty="0" smtClean="0"/>
              <a:t>do seu tempo foi </a:t>
            </a:r>
            <a:r>
              <a:rPr lang="fr-FR" sz="2600" dirty="0"/>
              <a:t>produto de um </a:t>
            </a:r>
            <a:r>
              <a:rPr lang="fr-FR" sz="2600" dirty="0" smtClean="0"/>
              <a:t>desenvolvimento </a:t>
            </a:r>
            <a:r>
              <a:rPr lang="fr-FR" sz="2600" dirty="0"/>
              <a:t>é</a:t>
            </a:r>
            <a:r>
              <a:rPr lang="fr-FR" sz="2600" dirty="0" smtClean="0"/>
              <a:t>tico</a:t>
            </a:r>
            <a:r>
              <a:rPr lang="fr-FR" sz="2600" dirty="0"/>
              <a:t>, religioso e </a:t>
            </a:r>
            <a:r>
              <a:rPr lang="fr-FR" sz="2600" dirty="0" smtClean="0"/>
              <a:t>institucional . </a:t>
            </a:r>
          </a:p>
          <a:p>
            <a:r>
              <a:rPr lang="fr-FR" sz="2600" dirty="0" smtClean="0"/>
              <a:t>Esta constitui uma poderosa  teoria(.</a:t>
            </a:r>
            <a:r>
              <a:rPr lang="fr-FR" sz="2600" dirty="0"/>
              <a:t>in Peet &amp; Hartwick </a:t>
            </a:r>
            <a:r>
              <a:rPr lang="fr-FR" sz="2600" dirty="0" smtClean="0"/>
              <a:t>pp110)</a:t>
            </a: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fr-FR" sz="2600" dirty="0" smtClean="0">
                <a:solidFill>
                  <a:schemeClr val="accent6">
                    <a:lumMod val="50000"/>
                  </a:schemeClr>
                </a:solidFill>
              </a:rPr>
              <a:t>importância </a:t>
            </a:r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do argumento de Weber  para o desenvolvimento parece claro : a personalidade económica do capitalismo não é um resultado  de caracteristicas naturais , mas antes é </a:t>
            </a:r>
            <a:r>
              <a:rPr lang="fr-FR" sz="2600" b="1" dirty="0">
                <a:solidFill>
                  <a:schemeClr val="accent6">
                    <a:lumMod val="50000"/>
                  </a:schemeClr>
                </a:solidFill>
              </a:rPr>
              <a:t>uma construção social criada pelas sociedades puritanas the England and New England. </a:t>
            </a:r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Portanto o pensamento económico de Weber </a:t>
            </a:r>
            <a:r>
              <a:rPr lang="fr-FR" sz="2600" dirty="0" smtClean="0">
                <a:solidFill>
                  <a:schemeClr val="accent6">
                    <a:lumMod val="50000"/>
                  </a:schemeClr>
                </a:solidFill>
              </a:rPr>
              <a:t>opôe-se  </a:t>
            </a:r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à  </a:t>
            </a:r>
            <a:r>
              <a:rPr lang="fr-FR" sz="2600" dirty="0" smtClean="0">
                <a:solidFill>
                  <a:schemeClr val="accent6">
                    <a:lumMod val="50000"/>
                  </a:schemeClr>
                </a:solidFill>
              </a:rPr>
              <a:t>Economia Classica, </a:t>
            </a:r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neoclássica e </a:t>
            </a:r>
            <a:r>
              <a:rPr lang="fr-FR" sz="2600" dirty="0" smtClean="0">
                <a:solidFill>
                  <a:schemeClr val="accent6">
                    <a:lumMod val="50000"/>
                  </a:schemeClr>
                </a:solidFill>
              </a:rPr>
              <a:t>neo-liberal</a:t>
            </a:r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, que sustentam um caminho </a:t>
            </a:r>
            <a:r>
              <a:rPr lang="fr-FR" sz="2600" dirty="0" smtClean="0">
                <a:solidFill>
                  <a:schemeClr val="accent6">
                    <a:lumMod val="50000"/>
                  </a:schemeClr>
                </a:solidFill>
              </a:rPr>
              <a:t>único </a:t>
            </a:r>
            <a:r>
              <a:rPr lang="fr-FR" sz="2600" dirty="0">
                <a:solidFill>
                  <a:schemeClr val="accent6">
                    <a:lumMod val="50000"/>
                  </a:schemeClr>
                </a:solidFill>
              </a:rPr>
              <a:t>e  universal no sentido do progresso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</a:rPr>
              <a:t>económico.</a:t>
            </a:r>
            <a:endParaRPr lang="en-GB" sz="2400" dirty="0">
              <a:solidFill>
                <a:srgbClr val="0070C0"/>
              </a:solidFill>
            </a:endParaRPr>
          </a:p>
          <a:p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18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7030A0"/>
                </a:solidFill>
              </a:rPr>
              <a:t>Para </a:t>
            </a:r>
            <a:r>
              <a:rPr lang="fr-FR" sz="2000" dirty="0">
                <a:solidFill>
                  <a:srgbClr val="7030A0"/>
                </a:solidFill>
              </a:rPr>
              <a:t>Marx o </a:t>
            </a:r>
            <a:r>
              <a:rPr lang="fr-FR" sz="2000" dirty="0" smtClean="0">
                <a:solidFill>
                  <a:srgbClr val="7030A0"/>
                </a:solidFill>
              </a:rPr>
              <a:t>fundamento </a:t>
            </a:r>
            <a:r>
              <a:rPr lang="fr-FR" sz="2000" dirty="0">
                <a:solidFill>
                  <a:srgbClr val="7030A0"/>
                </a:solidFill>
              </a:rPr>
              <a:t>da sociedade  moderna é económico / </a:t>
            </a:r>
            <a:r>
              <a:rPr lang="fr-FR" sz="2000" dirty="0" smtClean="0">
                <a:solidFill>
                  <a:srgbClr val="7030A0"/>
                </a:solidFill>
              </a:rPr>
              <a:t>repousa na transformação </a:t>
            </a:r>
            <a:r>
              <a:rPr lang="fr-FR" sz="2000" dirty="0">
                <a:solidFill>
                  <a:srgbClr val="7030A0"/>
                </a:solidFill>
              </a:rPr>
              <a:t>da vida material , e </a:t>
            </a:r>
            <a:r>
              <a:rPr lang="fr-FR" sz="2000" dirty="0" smtClean="0">
                <a:solidFill>
                  <a:srgbClr val="7030A0"/>
                </a:solidFill>
              </a:rPr>
              <a:t>está associado </a:t>
            </a:r>
            <a:r>
              <a:rPr lang="fr-FR" sz="2000" dirty="0">
                <a:solidFill>
                  <a:srgbClr val="7030A0"/>
                </a:solidFill>
              </a:rPr>
              <a:t>à</a:t>
            </a:r>
            <a:r>
              <a:rPr lang="fr-FR" sz="2000" dirty="0" smtClean="0">
                <a:solidFill>
                  <a:srgbClr val="7030A0"/>
                </a:solidFill>
              </a:rPr>
              <a:t> emergência </a:t>
            </a:r>
            <a:r>
              <a:rPr lang="fr-FR" sz="2000" dirty="0">
                <a:solidFill>
                  <a:srgbClr val="7030A0"/>
                </a:solidFill>
              </a:rPr>
              <a:t>do Capitalismo : a era moderna começa com a expansão europeia/ renascimento/ fim do feudalismo a emergência do capmo Mercantil…e conclui-se como Capmo Industrial…) </a:t>
            </a:r>
            <a:endParaRPr lang="en-GB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7030A0"/>
              </a:solidFill>
            </a:endParaRPr>
          </a:p>
          <a:p>
            <a:r>
              <a:rPr lang="fr-FR" sz="2000" b="1" dirty="0"/>
              <a:t>Portanto em conclusão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fr-FR" sz="2000" b="1" dirty="0"/>
              <a:t>As análise de Marx e Weber divergem ainda que ambos sejam pensadores modernos/ analisam o tempo moderno / propôem  ideias inéditas / distinguem a época moderna da anterior:</a:t>
            </a:r>
            <a:endParaRPr lang="en-GB" sz="2000" dirty="0"/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851729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sz="2000" b="1" dirty="0"/>
              <a:t>Para Marx : </a:t>
            </a:r>
            <a:r>
              <a:rPr lang="fr-FR" sz="2000" dirty="0">
                <a:solidFill>
                  <a:srgbClr val="7030A0"/>
                </a:solidFill>
              </a:rPr>
              <a:t>a história da modernidade é a história do capitalismo e </a:t>
            </a:r>
            <a:endParaRPr lang="en-GB" sz="2000" dirty="0">
              <a:solidFill>
                <a:srgbClr val="7030A0"/>
              </a:solidFill>
            </a:endParaRPr>
          </a:p>
          <a:p>
            <a:r>
              <a:rPr lang="fr-FR" sz="2000" b="1" dirty="0"/>
              <a:t>Para Weber : </a:t>
            </a:r>
            <a:r>
              <a:rPr lang="fr-FR" sz="2000" dirty="0"/>
              <a:t>a racionalidade e a burocracia estruturam a sociedade moderna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fr-FR" sz="2000" b="1" dirty="0">
                <a:solidFill>
                  <a:srgbClr val="7030A0"/>
                </a:solidFill>
              </a:rPr>
              <a:t>A filosofia de Marx </a:t>
            </a:r>
            <a:r>
              <a:rPr lang="fr-FR" sz="2000" dirty="0">
                <a:solidFill>
                  <a:srgbClr val="7030A0"/>
                </a:solidFill>
              </a:rPr>
              <a:t>elege o processo histórico como causa da tranformação da humanidade ( materialismo histórico) ; A sua teoria da história assenta no método dialético : uma análise a partir das contadições inseridas no processo histórico. São estas contradições que ao longo do tempo </a:t>
            </a:r>
            <a:r>
              <a:rPr lang="fr-FR" sz="2000" dirty="0" err="1">
                <a:solidFill>
                  <a:srgbClr val="7030A0"/>
                </a:solidFill>
              </a:rPr>
              <a:t>histórico</a:t>
            </a:r>
            <a:r>
              <a:rPr lang="fr-FR" sz="2000" dirty="0">
                <a:solidFill>
                  <a:srgbClr val="7030A0"/>
                </a:solidFill>
              </a:rPr>
              <a:t> </a:t>
            </a:r>
            <a:r>
              <a:rPr lang="fr-FR" sz="2000" dirty="0" err="1" smtClean="0">
                <a:solidFill>
                  <a:srgbClr val="7030A0"/>
                </a:solidFill>
              </a:rPr>
              <a:t>determinam</a:t>
            </a:r>
            <a:r>
              <a:rPr lang="fr-FR" sz="2000" dirty="0" smtClean="0">
                <a:solidFill>
                  <a:srgbClr val="7030A0"/>
                </a:solidFill>
              </a:rPr>
              <a:t> </a:t>
            </a:r>
            <a:r>
              <a:rPr lang="fr-FR" sz="2000" dirty="0">
                <a:solidFill>
                  <a:srgbClr val="7030A0"/>
                </a:solidFill>
              </a:rPr>
              <a:t>as transformações. Estudou o capitalismo profundamnete, sublinhando o seu caracter inovador e criticou a sua forma de exploraçao. Inspirou uma política conducente à transformação da Sociedade ( para ele não bastava compreender o mundo mas transformá-lo)  por via do controlo social colectivo sobre o Processo de desenvolvimento ( Politica socialista). conducente em última instânca ao Comunismo ( visão teleológica do processo histórico).  </a:t>
            </a:r>
            <a:endParaRPr lang="en-GB" sz="2000" dirty="0">
              <a:solidFill>
                <a:srgbClr val="7030A0"/>
              </a:solidFill>
            </a:endParaRPr>
          </a:p>
          <a:p>
            <a:endParaRPr lang="pt-PT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/>
            </a:r>
            <a:br>
              <a:rPr lang="en-GB" sz="2400" dirty="0"/>
            </a:br>
            <a:r>
              <a:rPr lang="fr-FR" sz="2400" dirty="0"/>
              <a:t>	</a:t>
            </a:r>
            <a:r>
              <a:rPr lang="en-GB" sz="2400" dirty="0"/>
              <a:t/>
            </a:r>
            <a:br>
              <a:rPr lang="en-GB" sz="2400" dirty="0"/>
            </a:br>
            <a:endParaRPr lang="pt-PT" sz="2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57692"/>
            <a:ext cx="8882034" cy="5455840"/>
          </a:xfrm>
        </p:spPr>
        <p:txBody>
          <a:bodyPr>
            <a:normAutofit fontScale="25000" lnSpcReduction="20000"/>
          </a:bodyPr>
          <a:lstStyle/>
          <a:p>
            <a:r>
              <a:rPr lang="pt-PT" sz="9600" b="1" dirty="0" smtClean="0"/>
              <a:t>Estudo</a:t>
            </a:r>
            <a:r>
              <a:rPr lang="fr-FR" sz="9600" b="1" dirty="0" smtClean="0"/>
              <a:t> </a:t>
            </a:r>
            <a:r>
              <a:rPr lang="fr-FR" sz="9600" b="1" dirty="0"/>
              <a:t>da modernidade </a:t>
            </a:r>
            <a:r>
              <a:rPr lang="fr-FR" sz="9600" dirty="0"/>
              <a:t>, campo vasto de pesquisa </a:t>
            </a:r>
            <a:r>
              <a:rPr lang="fr-FR" sz="9600" dirty="0" smtClean="0"/>
              <a:t>envolvendo   </a:t>
            </a:r>
            <a:r>
              <a:rPr lang="fr-FR" sz="9600" b="1" dirty="0" smtClean="0"/>
              <a:t>diversidade </a:t>
            </a:r>
            <a:r>
              <a:rPr lang="fr-FR" sz="9600" b="1" dirty="0"/>
              <a:t>conceptual e um enfoque de longa duração</a:t>
            </a:r>
            <a:r>
              <a:rPr lang="fr-FR" sz="4400" dirty="0"/>
              <a:t> </a:t>
            </a:r>
            <a:r>
              <a:rPr lang="fr-FR" sz="4400" dirty="0" smtClean="0"/>
              <a:t>:</a:t>
            </a:r>
          </a:p>
          <a:p>
            <a:endParaRPr lang="fr-FR" sz="4400" dirty="0" smtClean="0"/>
          </a:p>
          <a:p>
            <a:r>
              <a:rPr lang="fr-FR" sz="9600" b="1" dirty="0"/>
              <a:t>Para </a:t>
            </a:r>
            <a:r>
              <a:rPr lang="fr-FR" sz="9600" b="1" dirty="0" smtClean="0"/>
              <a:t>Hegel</a:t>
            </a:r>
            <a:r>
              <a:rPr lang="fr-FR" sz="9600" dirty="0"/>
              <a:t> : </a:t>
            </a:r>
            <a:endParaRPr lang="fr-FR" sz="9600" dirty="0" smtClean="0"/>
          </a:p>
          <a:p>
            <a:r>
              <a:rPr lang="fr-FR" sz="9600" b="1" dirty="0" smtClean="0"/>
              <a:t>era </a:t>
            </a:r>
            <a:r>
              <a:rPr lang="fr-FR" sz="9600" b="1" dirty="0"/>
              <a:t>moderna </a:t>
            </a:r>
            <a:r>
              <a:rPr lang="fr-FR" sz="9600" dirty="0"/>
              <a:t>remonta a expansão europeia/ descoberta do Novo mundo ( sec XV…) / Renascimento /Reforma protestante Sec XVI . </a:t>
            </a:r>
            <a:endParaRPr lang="fr-FR" sz="9600" dirty="0" smtClean="0"/>
          </a:p>
          <a:p>
            <a:r>
              <a:rPr lang="fr-FR" sz="9600" dirty="0" smtClean="0"/>
              <a:t>Mas,  </a:t>
            </a:r>
            <a:r>
              <a:rPr lang="fr-FR" sz="9600" dirty="0"/>
              <a:t>conceito «</a:t>
            </a:r>
            <a:r>
              <a:rPr lang="fr-FR" sz="9600" b="1" dirty="0"/>
              <a:t>Moderno</a:t>
            </a:r>
            <a:r>
              <a:rPr lang="fr-FR" sz="9600" dirty="0"/>
              <a:t>» só surge no século XVIII, contexto da Revolução  Francesa (1789), Iluminismo : consagração das noções de revolução ; progresso, emancipação , individulismo , direito à crítica, autonomia de acção, de reflexão e da fé, soberania do Estado, declaração universal dos direitos do homem , código Napoleônico, conhecimento da natureza, livre arbítrio e   o romantismo </a:t>
            </a:r>
            <a:r>
              <a:rPr lang="fr-FR" sz="9600" dirty="0" smtClean="0"/>
              <a:t>:</a:t>
            </a:r>
          </a:p>
          <a:p>
            <a:r>
              <a:rPr lang="fr-FR" sz="9600" dirty="0" smtClean="0"/>
              <a:t>«</a:t>
            </a:r>
            <a:r>
              <a:rPr lang="fr-FR" sz="9600" i="1" dirty="0"/>
              <a:t>O princípio do mundo </a:t>
            </a:r>
            <a:r>
              <a:rPr lang="fr-FR" sz="9600" i="1" dirty="0" smtClean="0"/>
              <a:t>moderno </a:t>
            </a:r>
            <a:r>
              <a:rPr lang="fr-FR" sz="9600" i="1" dirty="0"/>
              <a:t>em geral é a liberdade da subjetividade</a:t>
            </a:r>
            <a:r>
              <a:rPr lang="fr-FR" sz="9600" dirty="0"/>
              <a:t> » ( in Habermass, op cit)</a:t>
            </a:r>
            <a:endParaRPr lang="en-GB" sz="9600" dirty="0"/>
          </a:p>
          <a:p>
            <a:endParaRPr lang="fr-FR" sz="9600" dirty="0"/>
          </a:p>
          <a:p>
            <a:endParaRPr lang="fr-FR" sz="9600" dirty="0" smtClean="0"/>
          </a:p>
          <a:p>
            <a:endParaRPr lang="fr-FR" sz="9600" dirty="0"/>
          </a:p>
          <a:p>
            <a:endParaRPr lang="fr-FR" sz="9600" dirty="0"/>
          </a:p>
          <a:p>
            <a:endParaRPr lang="en-GB" sz="3300" dirty="0"/>
          </a:p>
          <a:p>
            <a:pPr>
              <a:buNone/>
            </a:pPr>
            <a:endParaRPr lang="pt-PT" sz="6200" dirty="0"/>
          </a:p>
          <a:p>
            <a:pPr>
              <a:buNone/>
            </a:pPr>
            <a:endParaRPr lang="pt-PT" sz="6200" dirty="0" smtClean="0"/>
          </a:p>
          <a:p>
            <a:pPr>
              <a:buNone/>
            </a:pPr>
            <a:endParaRPr lang="pt-PT" sz="6200" dirty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sz="2000" dirty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sz="2000" dirty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r>
              <a:rPr lang="pt-PT" sz="2000" dirty="0"/>
              <a:t>	</a:t>
            </a:r>
            <a:r>
              <a:rPr lang="pt-PT" sz="2000" dirty="0" smtClean="0"/>
              <a:t>		</a:t>
            </a:r>
          </a:p>
          <a:p>
            <a:pPr>
              <a:buNone/>
            </a:pPr>
            <a:endParaRPr lang="pt-PT" sz="2000" dirty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endParaRPr lang="pt-PT" dirty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  <a:p>
            <a:endParaRPr lang="pt-PT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2434" y="4850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2400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04834" y="6374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/>
              <a:t>Para Weber a racionalidade</a:t>
            </a:r>
            <a:r>
              <a:rPr lang="fr-FR" dirty="0"/>
              <a:t> é a característica central da modernidade.. Discorda  de Marx quanto ao materialimo histórico ainda que realizasse comparações entre acções modernas e  passadas. Considera que o capiatlimo se pode desenvovler a partir de causas religiosas e não apenas a partir das  económicas. Consagra igual importância à </a:t>
            </a:r>
            <a:r>
              <a:rPr lang="fr-FR" dirty="0" err="1" smtClean="0"/>
              <a:t>economia</a:t>
            </a:r>
            <a:r>
              <a:rPr lang="fr-FR" dirty="0" smtClean="0"/>
              <a:t> </a:t>
            </a:r>
            <a:r>
              <a:rPr lang="fr-FR" dirty="0"/>
              <a:t>e à religião e aos valores éticos . </a:t>
            </a:r>
            <a:endParaRPr lang="en-GB" dirty="0"/>
          </a:p>
          <a:p>
            <a:r>
              <a:rPr lang="fr-FR" dirty="0"/>
              <a:t>Atribui um papel central à burocarcia ( organização burocrática)  nas sociedade modernas , resultante a acção racional do Estado  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fr-FR" b="1" dirty="0"/>
              <a:t>Ambos sublinham a impotência do Homem face á turbulência da sociedade Moderna</a:t>
            </a:r>
            <a:r>
              <a:rPr lang="fr-FR" dirty="0"/>
              <a:t>. Ambos manifestam cepticismo face às consequências degradantes que se manifestavam trazidas pelo progresso material e técnico da  modernidade..Marx sublinha a </a:t>
            </a:r>
            <a:r>
              <a:rPr lang="fr-FR" dirty="0" smtClean="0"/>
              <a:t>poder da  </a:t>
            </a:r>
            <a:r>
              <a:rPr lang="fr-FR" dirty="0"/>
              <a:t>alienação e </a:t>
            </a:r>
            <a:r>
              <a:rPr lang="fr-FR" dirty="0" smtClean="0"/>
              <a:t>Weber </a:t>
            </a:r>
            <a:r>
              <a:rPr lang="fr-FR" dirty="0"/>
              <a:t>denuncia a </a:t>
            </a:r>
            <a:r>
              <a:rPr lang="fr-FR" i="1" dirty="0"/>
              <a:t>gaiola de ferro</a:t>
            </a:r>
            <a:r>
              <a:rPr lang="fr-FR" dirty="0"/>
              <a:t> que aprisiona o </a:t>
            </a:r>
            <a:r>
              <a:rPr lang="fr-FR" dirty="0" smtClean="0"/>
              <a:t>homem moderno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9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Bibliografia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PT" sz="5600" b="1" dirty="0"/>
              <a:t>Bibliografia </a:t>
            </a:r>
            <a:r>
              <a:rPr lang="pt-PT" sz="5600" dirty="0"/>
              <a:t>( primeira escolha </a:t>
            </a:r>
            <a:r>
              <a:rPr lang="pt-PT" sz="5600" dirty="0">
                <a:solidFill>
                  <a:srgbClr val="0070C0"/>
                </a:solidFill>
              </a:rPr>
              <a:t>a azul </a:t>
            </a:r>
            <a:r>
              <a:rPr lang="pt-PT" sz="5600" dirty="0"/>
              <a:t>) : </a:t>
            </a:r>
            <a:r>
              <a:rPr lang="fr-FR" sz="5600" dirty="0"/>
              <a:t> </a:t>
            </a:r>
            <a:endParaRPr lang="en-GB" sz="5600" dirty="0"/>
          </a:p>
          <a:p>
            <a:r>
              <a:rPr lang="fr-FR" sz="5600" dirty="0">
                <a:solidFill>
                  <a:srgbClr val="0070C0"/>
                </a:solidFill>
              </a:rPr>
              <a:t>Marx, Karl (1859)</a:t>
            </a:r>
            <a:r>
              <a:rPr lang="fr-FR" sz="5600" b="1" dirty="0">
                <a:solidFill>
                  <a:srgbClr val="0070C0"/>
                </a:solidFill>
              </a:rPr>
              <a:t> </a:t>
            </a:r>
            <a:r>
              <a:rPr lang="pt-PT" sz="5600" dirty="0" smtClean="0">
                <a:solidFill>
                  <a:srgbClr val="0070C0"/>
                </a:solidFill>
              </a:rPr>
              <a:t>prefácio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à </a:t>
            </a:r>
            <a:r>
              <a:rPr lang="pt-PT" sz="5600" dirty="0" smtClean="0">
                <a:solidFill>
                  <a:srgbClr val="0070C0"/>
                </a:solidFill>
              </a:rPr>
              <a:t>Contribuição</a:t>
            </a:r>
            <a:r>
              <a:rPr lang="fr-FR" sz="5600" dirty="0" smtClean="0">
                <a:solidFill>
                  <a:srgbClr val="0070C0"/>
                </a:solidFill>
              </a:rPr>
              <a:t>  para </a:t>
            </a:r>
            <a:r>
              <a:rPr lang="fr-FR" sz="5600" dirty="0">
                <a:solidFill>
                  <a:srgbClr val="0070C0"/>
                </a:solidFill>
              </a:rPr>
              <a:t>a </a:t>
            </a:r>
            <a:r>
              <a:rPr lang="fr-FR" sz="5600" dirty="0" smtClean="0">
                <a:solidFill>
                  <a:srgbClr val="0070C0"/>
                </a:solidFill>
              </a:rPr>
              <a:t>Critiquai </a:t>
            </a:r>
            <a:r>
              <a:rPr lang="fr-FR" sz="5600" dirty="0">
                <a:solidFill>
                  <a:srgbClr val="0070C0"/>
                </a:solidFill>
              </a:rPr>
              <a:t>da </a:t>
            </a:r>
            <a:r>
              <a:rPr lang="pt-PT" sz="5600" dirty="0" smtClean="0">
                <a:solidFill>
                  <a:srgbClr val="0070C0"/>
                </a:solidFill>
              </a:rPr>
              <a:t>Economia  política</a:t>
            </a:r>
            <a:r>
              <a:rPr lang="fr-FR" sz="5600" dirty="0" smtClean="0">
                <a:solidFill>
                  <a:srgbClr val="0070C0"/>
                </a:solidFill>
              </a:rPr>
              <a:t>, </a:t>
            </a:r>
            <a:r>
              <a:rPr lang="fr-FR" sz="5600" dirty="0">
                <a:solidFill>
                  <a:srgbClr val="0070C0"/>
                </a:solidFill>
              </a:rPr>
              <a:t>Lisboa Ed Estampa 1974 pp27-31</a:t>
            </a:r>
            <a:endParaRPr lang="en-GB" sz="5600" dirty="0">
              <a:solidFill>
                <a:srgbClr val="0070C0"/>
              </a:solidFill>
            </a:endParaRPr>
          </a:p>
          <a:p>
            <a:r>
              <a:rPr lang="fr-FR" sz="5600" dirty="0"/>
              <a:t> </a:t>
            </a:r>
            <a:endParaRPr lang="en-GB" sz="5600" dirty="0"/>
          </a:p>
          <a:p>
            <a:r>
              <a:rPr lang="fr-FR" sz="5600" dirty="0">
                <a:solidFill>
                  <a:srgbClr val="0070C0"/>
                </a:solidFill>
              </a:rPr>
              <a:t>Aron, R (2014) Karl Marx:  A </a:t>
            </a:r>
            <a:r>
              <a:rPr lang="pt-PT" sz="5600" dirty="0" smtClean="0">
                <a:solidFill>
                  <a:srgbClr val="0070C0"/>
                </a:solidFill>
              </a:rPr>
              <a:t>análise sócio</a:t>
            </a:r>
            <a:r>
              <a:rPr lang="fr-FR" sz="5600" dirty="0" smtClean="0">
                <a:solidFill>
                  <a:srgbClr val="0070C0"/>
                </a:solidFill>
              </a:rPr>
              <a:t>o </a:t>
            </a:r>
            <a:r>
              <a:rPr lang="pt-PT" sz="5600" dirty="0" smtClean="0">
                <a:solidFill>
                  <a:srgbClr val="0070C0"/>
                </a:solidFill>
              </a:rPr>
              <a:t>económica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do </a:t>
            </a:r>
            <a:r>
              <a:rPr lang="pt-PT" sz="5600" dirty="0" smtClean="0">
                <a:solidFill>
                  <a:srgbClr val="0070C0"/>
                </a:solidFill>
              </a:rPr>
              <a:t>Capitalismo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(pp21-40). O capital (pp41-68)</a:t>
            </a:r>
            <a:endParaRPr lang="en-GB" sz="5600" dirty="0">
              <a:solidFill>
                <a:srgbClr val="0070C0"/>
              </a:solidFill>
            </a:endParaRPr>
          </a:p>
          <a:p>
            <a:r>
              <a:rPr lang="fr-FR" sz="5600" dirty="0">
                <a:solidFill>
                  <a:srgbClr val="0070C0"/>
                </a:solidFill>
              </a:rPr>
              <a:t> </a:t>
            </a:r>
            <a:r>
              <a:rPr lang="en-US" sz="5600" dirty="0"/>
              <a:t> </a:t>
            </a:r>
            <a:endParaRPr lang="pt-PT" sz="5600" dirty="0" smtClean="0"/>
          </a:p>
          <a:p>
            <a:r>
              <a:rPr lang="en-US" sz="5600" dirty="0" err="1" smtClean="0">
                <a:solidFill>
                  <a:srgbClr val="0070C0"/>
                </a:solidFill>
              </a:rPr>
              <a:t>Rist</a:t>
            </a:r>
            <a:r>
              <a:rPr lang="en-US" sz="5600" dirty="0">
                <a:solidFill>
                  <a:srgbClr val="0070C0"/>
                </a:solidFill>
              </a:rPr>
              <a:t>, G (2011)</a:t>
            </a:r>
            <a:r>
              <a:rPr lang="en-US" sz="5600" i="1" dirty="0">
                <a:solidFill>
                  <a:srgbClr val="0070C0"/>
                </a:solidFill>
              </a:rPr>
              <a:t> The history of development: from Western origins to global faith: 6 «</a:t>
            </a:r>
            <a:r>
              <a:rPr lang="en-US" sz="5600" dirty="0">
                <a:solidFill>
                  <a:srgbClr val="0070C0"/>
                </a:solidFill>
              </a:rPr>
              <a:t>Modernization Poised between history and prophecy</a:t>
            </a:r>
            <a:r>
              <a:rPr lang="en-US" sz="5600" i="1" dirty="0">
                <a:solidFill>
                  <a:srgbClr val="0070C0"/>
                </a:solidFill>
              </a:rPr>
              <a:t>» (pp91-108)</a:t>
            </a:r>
            <a:endParaRPr lang="en-GB" sz="5600" dirty="0">
              <a:solidFill>
                <a:srgbClr val="0070C0"/>
              </a:solidFill>
            </a:endParaRPr>
          </a:p>
          <a:p>
            <a:r>
              <a:rPr lang="en-US" sz="5600" i="1" dirty="0"/>
              <a:t> </a:t>
            </a:r>
            <a:endParaRPr lang="en-GB" sz="5600" dirty="0"/>
          </a:p>
          <a:p>
            <a:r>
              <a:rPr lang="fr-FR" sz="5600" dirty="0"/>
              <a:t>Weber</a:t>
            </a:r>
            <a:r>
              <a:rPr lang="fr-FR" sz="5600" b="1" dirty="0"/>
              <a:t> </a:t>
            </a:r>
            <a:r>
              <a:rPr lang="fr-FR" sz="5600" dirty="0"/>
              <a:t>(1992) «L’épanouissement de l’esprit capitaliste» in </a:t>
            </a:r>
            <a:r>
              <a:rPr lang="fr-FR" sz="5600" i="1" dirty="0"/>
              <a:t>Essais de sociologie des    	religions</a:t>
            </a:r>
            <a:r>
              <a:rPr lang="fr-FR" sz="5600" dirty="0"/>
              <a:t>, Ed A </a:t>
            </a:r>
            <a:r>
              <a:rPr lang="fr-FR" sz="5600" dirty="0" err="1"/>
              <a:t>Dik</a:t>
            </a:r>
            <a:r>
              <a:rPr lang="fr-FR" sz="5600" dirty="0"/>
              <a:t>, dans la </a:t>
            </a:r>
            <a:r>
              <a:rPr lang="fr-FR" sz="5600" dirty="0" err="1"/>
              <a:t>drône</a:t>
            </a:r>
            <a:r>
              <a:rPr lang="fr-FR" sz="5600" dirty="0"/>
              <a:t>, avril. </a:t>
            </a:r>
            <a:endParaRPr lang="en-GB" sz="5600" dirty="0"/>
          </a:p>
          <a:p>
            <a:r>
              <a:rPr lang="fr-FR" sz="5600" dirty="0"/>
              <a:t>	</a:t>
            </a:r>
            <a:endParaRPr lang="en-GB" sz="5600" dirty="0"/>
          </a:p>
          <a:p>
            <a:r>
              <a:rPr lang="fr-FR" sz="5600" dirty="0">
                <a:solidFill>
                  <a:srgbClr val="0070C0"/>
                </a:solidFill>
              </a:rPr>
              <a:t>Weber, Max (1864-1920) </a:t>
            </a:r>
            <a:r>
              <a:rPr lang="pt-PT" sz="5600" i="1" dirty="0" smtClean="0">
                <a:solidFill>
                  <a:srgbClr val="0070C0"/>
                </a:solidFill>
              </a:rPr>
              <a:t>Ensaios</a:t>
            </a:r>
            <a:r>
              <a:rPr lang="fr-FR" sz="5600" i="1" dirty="0" smtClean="0">
                <a:solidFill>
                  <a:srgbClr val="0070C0"/>
                </a:solidFill>
              </a:rPr>
              <a:t> </a:t>
            </a:r>
            <a:r>
              <a:rPr lang="fr-FR" sz="5600" i="1" dirty="0">
                <a:solidFill>
                  <a:srgbClr val="0070C0"/>
                </a:solidFill>
              </a:rPr>
              <a:t>de </a:t>
            </a:r>
            <a:r>
              <a:rPr lang="pt-PT" sz="5600" i="1" dirty="0" smtClean="0">
                <a:solidFill>
                  <a:srgbClr val="0070C0"/>
                </a:solidFill>
              </a:rPr>
              <a:t>Sociologia</a:t>
            </a:r>
            <a:r>
              <a:rPr lang="fr-FR" sz="5600" dirty="0" smtClean="0">
                <a:solidFill>
                  <a:srgbClr val="0070C0"/>
                </a:solidFill>
              </a:rPr>
              <a:t>. </a:t>
            </a:r>
            <a:r>
              <a:rPr lang="fr-FR" sz="5600" dirty="0" err="1">
                <a:solidFill>
                  <a:srgbClr val="0070C0"/>
                </a:solidFill>
              </a:rPr>
              <a:t>Org</a:t>
            </a:r>
            <a:r>
              <a:rPr lang="fr-FR" sz="5600" dirty="0">
                <a:solidFill>
                  <a:srgbClr val="0070C0"/>
                </a:solidFill>
              </a:rPr>
              <a:t> e </a:t>
            </a:r>
            <a:r>
              <a:rPr lang="pt-PT" sz="5600" dirty="0" smtClean="0">
                <a:solidFill>
                  <a:srgbClr val="0070C0"/>
                </a:solidFill>
              </a:rPr>
              <a:t>introdução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de HH </a:t>
            </a:r>
            <a:r>
              <a:rPr lang="fr-FR" sz="5600" dirty="0" err="1">
                <a:solidFill>
                  <a:srgbClr val="0070C0"/>
                </a:solidFill>
              </a:rPr>
              <a:t>Gerth</a:t>
            </a:r>
            <a:r>
              <a:rPr lang="fr-FR" sz="5600" dirty="0">
                <a:solidFill>
                  <a:srgbClr val="0070C0"/>
                </a:solidFill>
              </a:rPr>
              <a:t> e C 	W. Mills. Rio de Janeiro, 2013 (5ª Ed). </a:t>
            </a:r>
            <a:r>
              <a:rPr lang="pt-PT" sz="5600" dirty="0" smtClean="0">
                <a:solidFill>
                  <a:srgbClr val="0070C0"/>
                </a:solidFill>
              </a:rPr>
              <a:t>Introdução</a:t>
            </a:r>
            <a:r>
              <a:rPr lang="fr-FR" sz="5600" dirty="0" smtClean="0">
                <a:solidFill>
                  <a:srgbClr val="0070C0"/>
                </a:solidFill>
              </a:rPr>
              <a:t>: </a:t>
            </a:r>
            <a:r>
              <a:rPr lang="fr-FR" sz="5600" dirty="0">
                <a:solidFill>
                  <a:srgbClr val="0070C0"/>
                </a:solidFill>
              </a:rPr>
              <a:t>O </a:t>
            </a:r>
            <a:r>
              <a:rPr lang="pt-PT" sz="5600" dirty="0" smtClean="0">
                <a:solidFill>
                  <a:srgbClr val="0070C0"/>
                </a:solidFill>
              </a:rPr>
              <a:t>Homem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e a sua </a:t>
            </a:r>
            <a:r>
              <a:rPr lang="pt-PT" sz="5600" dirty="0" smtClean="0">
                <a:solidFill>
                  <a:srgbClr val="0070C0"/>
                </a:solidFill>
              </a:rPr>
              <a:t>obra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(I </a:t>
            </a:r>
            <a:r>
              <a:rPr lang="pt-PT" sz="5600" dirty="0" smtClean="0">
                <a:solidFill>
                  <a:srgbClr val="0070C0"/>
                </a:solidFill>
              </a:rPr>
              <a:t>Escorço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pt-PT" sz="5600" dirty="0" smtClean="0">
                <a:solidFill>
                  <a:srgbClr val="0070C0"/>
                </a:solidFill>
              </a:rPr>
              <a:t>Biográfico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(3-22) II </a:t>
            </a:r>
            <a:r>
              <a:rPr lang="pt-PT" sz="5600" dirty="0" smtClean="0">
                <a:solidFill>
                  <a:srgbClr val="0070C0"/>
                </a:solidFill>
              </a:rPr>
              <a:t>preocupações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pt-PT" sz="5600" dirty="0" smtClean="0">
                <a:solidFill>
                  <a:srgbClr val="0070C0"/>
                </a:solidFill>
              </a:rPr>
              <a:t>políticas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(23-31) III </a:t>
            </a:r>
            <a:r>
              <a:rPr lang="pt-PT" sz="5600" dirty="0" smtClean="0">
                <a:solidFill>
                  <a:srgbClr val="0070C0"/>
                </a:solidFill>
              </a:rPr>
              <a:t>Orientações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pt-PT" sz="5600" dirty="0" smtClean="0">
                <a:solidFill>
                  <a:srgbClr val="0070C0"/>
                </a:solidFill>
              </a:rPr>
              <a:t>intelectuais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>
                <a:solidFill>
                  <a:srgbClr val="0070C0"/>
                </a:solidFill>
              </a:rPr>
              <a:t>(32-54</a:t>
            </a:r>
            <a:r>
              <a:rPr lang="fr-FR" sz="5600" dirty="0" smtClean="0">
                <a:solidFill>
                  <a:srgbClr val="0070C0"/>
                </a:solidFill>
              </a:rPr>
              <a:t>)</a:t>
            </a:r>
          </a:p>
          <a:p>
            <a:endParaRPr lang="pt-PT" sz="5600" dirty="0" smtClean="0">
              <a:solidFill>
                <a:srgbClr val="0070C0"/>
              </a:solidFill>
            </a:endParaRPr>
          </a:p>
          <a:p>
            <a:r>
              <a:rPr lang="fr-FR" sz="5600" dirty="0">
                <a:solidFill>
                  <a:srgbClr val="0070C0"/>
                </a:solidFill>
              </a:rPr>
              <a:t> Cédron, Marcelo ( 2005) «A </a:t>
            </a:r>
            <a:r>
              <a:rPr lang="pt-PT" sz="5600" dirty="0" smtClean="0">
                <a:solidFill>
                  <a:srgbClr val="0070C0"/>
                </a:solidFill>
              </a:rPr>
              <a:t>m</a:t>
            </a:r>
            <a:r>
              <a:rPr lang="fr-FR" sz="5600" dirty="0" err="1" smtClean="0">
                <a:solidFill>
                  <a:srgbClr val="0070C0"/>
                </a:solidFill>
              </a:rPr>
              <a:t>oder</a:t>
            </a:r>
            <a:r>
              <a:rPr lang="pt-PT" sz="5600" dirty="0" smtClean="0">
                <a:solidFill>
                  <a:srgbClr val="0070C0"/>
                </a:solidFill>
              </a:rPr>
              <a:t>n</a:t>
            </a:r>
            <a:r>
              <a:rPr lang="fr-FR" sz="5600" dirty="0" err="1" smtClean="0">
                <a:solidFill>
                  <a:srgbClr val="0070C0"/>
                </a:solidFill>
              </a:rPr>
              <a:t>idade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 err="1">
                <a:solidFill>
                  <a:srgbClr val="0070C0"/>
                </a:solidFill>
              </a:rPr>
              <a:t>em</a:t>
            </a:r>
            <a:r>
              <a:rPr lang="fr-FR" sz="5600" dirty="0">
                <a:solidFill>
                  <a:srgbClr val="0070C0"/>
                </a:solidFill>
              </a:rPr>
              <a:t> Marx e </a:t>
            </a:r>
            <a:r>
              <a:rPr lang="fr-FR" sz="5600" dirty="0" err="1">
                <a:solidFill>
                  <a:srgbClr val="0070C0"/>
                </a:solidFill>
              </a:rPr>
              <a:t>em</a:t>
            </a:r>
            <a:r>
              <a:rPr lang="fr-FR" sz="5600" dirty="0">
                <a:solidFill>
                  <a:srgbClr val="0070C0"/>
                </a:solidFill>
              </a:rPr>
              <a:t> Weber</a:t>
            </a:r>
            <a:r>
              <a:rPr lang="fr-FR" sz="5600" dirty="0" smtClean="0">
                <a:solidFill>
                  <a:srgbClr val="0070C0"/>
                </a:solidFill>
              </a:rPr>
              <a:t>» </a:t>
            </a:r>
            <a:r>
              <a:rPr lang="fr-FR" sz="5600" dirty="0" err="1" smtClean="0">
                <a:solidFill>
                  <a:srgbClr val="0070C0"/>
                </a:solidFill>
              </a:rPr>
              <a:t>Comunicação</a:t>
            </a:r>
            <a:r>
              <a:rPr lang="fr-FR" sz="5600" dirty="0" smtClean="0">
                <a:solidFill>
                  <a:srgbClr val="0070C0"/>
                </a:solidFill>
              </a:rPr>
              <a:t> </a:t>
            </a:r>
            <a:r>
              <a:rPr lang="fr-FR" sz="5600" dirty="0" err="1">
                <a:solidFill>
                  <a:srgbClr val="0070C0"/>
                </a:solidFill>
              </a:rPr>
              <a:t>ao</a:t>
            </a:r>
            <a:r>
              <a:rPr lang="fr-FR" sz="5600" dirty="0">
                <a:solidFill>
                  <a:srgbClr val="0070C0"/>
                </a:solidFill>
              </a:rPr>
              <a:t> SBS_XHH </a:t>
            </a:r>
            <a:r>
              <a:rPr lang="fr-FR" sz="5600" dirty="0" err="1">
                <a:solidFill>
                  <a:srgbClr val="0070C0"/>
                </a:solidFill>
              </a:rPr>
              <a:t>Congresso</a:t>
            </a:r>
            <a:r>
              <a:rPr lang="fr-FR" sz="5600" dirty="0">
                <a:solidFill>
                  <a:srgbClr val="0070C0"/>
                </a:solidFill>
              </a:rPr>
              <a:t> </a:t>
            </a:r>
            <a:r>
              <a:rPr lang="fr-FR" sz="5600" dirty="0" err="1">
                <a:solidFill>
                  <a:srgbClr val="0070C0"/>
                </a:solidFill>
              </a:rPr>
              <a:t>Brasileiro</a:t>
            </a:r>
            <a:r>
              <a:rPr lang="fr-FR" sz="5600" dirty="0">
                <a:solidFill>
                  <a:srgbClr val="0070C0"/>
                </a:solidFill>
              </a:rPr>
              <a:t> de </a:t>
            </a:r>
            <a:r>
              <a:rPr lang="fr-FR" sz="5600" dirty="0" err="1">
                <a:solidFill>
                  <a:srgbClr val="0070C0"/>
                </a:solidFill>
              </a:rPr>
              <a:t>Sociologia</a:t>
            </a:r>
            <a:r>
              <a:rPr lang="fr-FR" sz="5600" dirty="0">
                <a:solidFill>
                  <a:srgbClr val="0070C0"/>
                </a:solidFill>
              </a:rPr>
              <a:t> </a:t>
            </a:r>
            <a:r>
              <a:rPr lang="fr-FR" sz="5600" u="sng" dirty="0">
                <a:hlinkClick r:id="rId2"/>
              </a:rPr>
              <a:t>http://www.espacoacademico.com.br/038/38cabcarvalho.htm</a:t>
            </a:r>
            <a:endParaRPr lang="en-GB" sz="5600" dirty="0"/>
          </a:p>
          <a:p>
            <a:r>
              <a:rPr lang="fr-FR" sz="5600" dirty="0"/>
              <a:t>	</a:t>
            </a:r>
            <a:endParaRPr lang="en-GB" sz="5600" dirty="0"/>
          </a:p>
          <a:p>
            <a:r>
              <a:rPr lang="fr-FR" sz="5600" dirty="0"/>
              <a:t>Domingues, José </a:t>
            </a:r>
            <a:r>
              <a:rPr lang="fr-FR" sz="5600" dirty="0" err="1"/>
              <a:t>Maurício</a:t>
            </a:r>
            <a:r>
              <a:rPr lang="fr-FR" sz="5600" dirty="0"/>
              <a:t> (1999) «</a:t>
            </a:r>
            <a:r>
              <a:rPr lang="pt-PT" sz="5600" dirty="0"/>
              <a:t>Desenvolvimento</a:t>
            </a:r>
            <a:r>
              <a:rPr lang="fr-FR" sz="5600" dirty="0"/>
              <a:t>, </a:t>
            </a:r>
            <a:r>
              <a:rPr lang="pt-PT" sz="5600" dirty="0"/>
              <a:t>modernidade</a:t>
            </a:r>
            <a:r>
              <a:rPr lang="fr-FR" sz="5600" dirty="0"/>
              <a:t> e </a:t>
            </a:r>
            <a:r>
              <a:rPr lang="pt-PT" sz="5600" dirty="0"/>
              <a:t>subjetividade</a:t>
            </a:r>
            <a:r>
              <a:rPr lang="fr-FR" sz="5600" dirty="0"/>
              <a:t>» in RBCS, Vol 14 nº40 , </a:t>
            </a:r>
            <a:r>
              <a:rPr lang="pt-PT" sz="5600" dirty="0"/>
              <a:t>Junho</a:t>
            </a:r>
            <a:r>
              <a:rPr lang="fr-FR" sz="5600" dirty="0"/>
              <a:t> 1999 	</a:t>
            </a:r>
            <a:endParaRPr lang="en-GB" sz="5600" dirty="0"/>
          </a:p>
          <a:p>
            <a:r>
              <a:rPr lang="fr-FR" sz="5600" u="sng" dirty="0">
                <a:hlinkClick r:id="rId3"/>
              </a:rPr>
              <a:t>http://www.scielo.br/pdf/rbcsoc/v14n40/1710.pdf</a:t>
            </a:r>
            <a:r>
              <a:rPr lang="fr-FR" sz="5600" dirty="0"/>
              <a:t>  </a:t>
            </a:r>
          </a:p>
          <a:p>
            <a:endParaRPr lang="fr-FR" sz="6600" dirty="0"/>
          </a:p>
          <a:p>
            <a:endParaRPr lang="en-GB" sz="6400" dirty="0">
              <a:solidFill>
                <a:srgbClr val="0070C0"/>
              </a:solidFill>
            </a:endParaRPr>
          </a:p>
          <a:p>
            <a:endParaRPr lang="en-GB" sz="6400" dirty="0"/>
          </a:p>
          <a:p>
            <a:r>
              <a:rPr lang="pt-PT" sz="6400" b="1" i="1" dirty="0"/>
              <a:t> </a:t>
            </a:r>
            <a:endParaRPr lang="en-GB" sz="6400" dirty="0"/>
          </a:p>
          <a:p>
            <a:r>
              <a:rPr lang="pt-PT" sz="6400" b="1" dirty="0"/>
              <a:t> </a:t>
            </a:r>
            <a:endParaRPr lang="en-GB" sz="6400" dirty="0"/>
          </a:p>
          <a:p>
            <a:r>
              <a:rPr lang="pt-PT" sz="6400" dirty="0"/>
              <a:t> </a:t>
            </a:r>
            <a:endParaRPr lang="en-GB" sz="6400" dirty="0"/>
          </a:p>
          <a:p>
            <a:r>
              <a:rPr lang="pt-PT" sz="6400" dirty="0"/>
              <a:t> </a:t>
            </a:r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val="14467376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Goody</a:t>
            </a:r>
            <a:r>
              <a:rPr lang="en-US" sz="1400" dirty="0"/>
              <a:t>, (2008) </a:t>
            </a:r>
            <a:r>
              <a:rPr lang="en-US" sz="1400" i="1" dirty="0"/>
              <a:t>Capitalism and Modernity</a:t>
            </a:r>
            <a:r>
              <a:rPr lang="en-US" sz="1400" dirty="0"/>
              <a:t>:  Introduction (pp1-18); Cap 2 </a:t>
            </a:r>
            <a:r>
              <a:rPr lang="en-US" sz="1400" i="1" dirty="0"/>
              <a:t>The sixteenth Century </a:t>
            </a:r>
            <a:r>
              <a:rPr lang="en-US" sz="1400" dirty="0"/>
              <a:t>(pp63-79); Cap3 </a:t>
            </a:r>
            <a:r>
              <a:rPr lang="en-US" sz="1400" i="1" dirty="0"/>
              <a:t>the other side of the coin (</a:t>
            </a:r>
            <a:r>
              <a:rPr lang="en-US" sz="1400" dirty="0"/>
              <a:t>pp63-79); Cap6 the Growth and interchange of market cultures(pp126-160</a:t>
            </a:r>
            <a:endParaRPr lang="en-GB" sz="1400" dirty="0"/>
          </a:p>
          <a:p>
            <a:endParaRPr lang="en-GB" sz="1400" dirty="0"/>
          </a:p>
          <a:p>
            <a:r>
              <a:rPr lang="fr-FR" sz="1400" dirty="0" err="1"/>
              <a:t>Peet,R</a:t>
            </a:r>
            <a:r>
              <a:rPr lang="fr-FR" sz="1400" dirty="0"/>
              <a:t> &amp;</a:t>
            </a:r>
            <a:r>
              <a:rPr lang="fr-FR" sz="1400" dirty="0" err="1"/>
              <a:t>Hartwick</a:t>
            </a:r>
            <a:r>
              <a:rPr lang="fr-FR" sz="1400" dirty="0"/>
              <a:t> (2009) </a:t>
            </a:r>
            <a:r>
              <a:rPr lang="fr-FR" sz="1400" dirty="0" err="1"/>
              <a:t>Theories</a:t>
            </a:r>
            <a:r>
              <a:rPr lang="fr-FR" sz="1400" dirty="0"/>
              <a:t> of </a:t>
            </a:r>
            <a:r>
              <a:rPr lang="fr-FR" sz="1400" dirty="0" err="1"/>
              <a:t>development</a:t>
            </a:r>
            <a:r>
              <a:rPr lang="fr-FR" sz="1400" dirty="0"/>
              <a:t> ,London The </a:t>
            </a:r>
            <a:r>
              <a:rPr lang="fr-FR" sz="1400" dirty="0" err="1"/>
              <a:t>Guilford</a:t>
            </a:r>
            <a:r>
              <a:rPr lang="fr-FR" sz="1400" dirty="0"/>
              <a:t> </a:t>
            </a:r>
            <a:r>
              <a:rPr lang="fr-FR" sz="1400" dirty="0" err="1"/>
              <a:t>Press</a:t>
            </a:r>
            <a:r>
              <a:rPr lang="fr-FR" sz="1400" dirty="0"/>
              <a:t>, Cap 4 </a:t>
            </a:r>
            <a:r>
              <a:rPr lang="fr-FR" sz="1400" dirty="0" err="1"/>
              <a:t>Development</a:t>
            </a:r>
            <a:r>
              <a:rPr lang="fr-FR" sz="1400" dirty="0"/>
              <a:t> as Modernisation , </a:t>
            </a:r>
            <a:r>
              <a:rPr lang="fr-FR" sz="1400" dirty="0" err="1"/>
              <a:t>Rationalism</a:t>
            </a:r>
            <a:r>
              <a:rPr lang="fr-FR" sz="1400" dirty="0"/>
              <a:t>, </a:t>
            </a:r>
            <a:r>
              <a:rPr lang="fr-FR" sz="1400" dirty="0" err="1"/>
              <a:t>Civilized</a:t>
            </a:r>
            <a:r>
              <a:rPr lang="fr-FR" sz="1400" dirty="0"/>
              <a:t> </a:t>
            </a:r>
            <a:r>
              <a:rPr lang="fr-FR" sz="1400" dirty="0" err="1"/>
              <a:t>Development</a:t>
            </a:r>
            <a:r>
              <a:rPr lang="fr-FR" sz="1400" dirty="0"/>
              <a:t>, pp107-113 ; Cap5 </a:t>
            </a:r>
            <a:r>
              <a:rPr lang="fr-FR" sz="1400" dirty="0" err="1"/>
              <a:t>Marxism</a:t>
            </a:r>
            <a:r>
              <a:rPr lang="fr-FR" sz="1400" dirty="0"/>
              <a:t> , </a:t>
            </a:r>
            <a:r>
              <a:rPr lang="fr-FR" sz="1400" dirty="0" err="1"/>
              <a:t>Socialism</a:t>
            </a:r>
            <a:r>
              <a:rPr lang="fr-FR" sz="1400" dirty="0"/>
              <a:t> , and </a:t>
            </a:r>
            <a:r>
              <a:rPr lang="fr-FR" sz="1400" dirty="0" smtClean="0"/>
              <a:t>Development,pp141-196</a:t>
            </a:r>
            <a:r>
              <a:rPr lang="fr-FR" sz="1400" dirty="0"/>
              <a:t> </a:t>
            </a:r>
            <a:endParaRPr lang="en-GB" sz="1400" dirty="0"/>
          </a:p>
          <a:p>
            <a:endParaRPr lang="fr-FR" sz="1400" dirty="0" smtClean="0"/>
          </a:p>
          <a:p>
            <a:r>
              <a:rPr lang="fr-FR" sz="1400" dirty="0" smtClean="0"/>
              <a:t>Silva </a:t>
            </a:r>
            <a:r>
              <a:rPr lang="fr-FR" sz="1400" dirty="0"/>
              <a:t>, Demian Gonçalves (2007)  «A </a:t>
            </a:r>
            <a:r>
              <a:rPr lang="pt-PT" sz="1400" dirty="0" smtClean="0"/>
              <a:t>modernidade</a:t>
            </a:r>
            <a:r>
              <a:rPr lang="fr-FR" sz="1400" dirty="0" smtClean="0"/>
              <a:t> </a:t>
            </a:r>
            <a:r>
              <a:rPr lang="fr-FR" sz="1400" dirty="0" err="1"/>
              <a:t>em</a:t>
            </a:r>
            <a:r>
              <a:rPr lang="fr-FR" sz="1400" dirty="0"/>
              <a:t> Marx e Weber »in 	 </a:t>
            </a:r>
            <a:endParaRPr lang="en-GB" sz="1400" dirty="0"/>
          </a:p>
          <a:p>
            <a:r>
              <a:rPr lang="fr-FR" sz="1400" dirty="0"/>
              <a:t>ENFOQUES – </a:t>
            </a:r>
            <a:r>
              <a:rPr lang="pt-PT" sz="1400" dirty="0" smtClean="0"/>
              <a:t>revista</a:t>
            </a:r>
            <a:r>
              <a:rPr lang="fr-FR" sz="1400" dirty="0" smtClean="0"/>
              <a:t> </a:t>
            </a:r>
            <a:r>
              <a:rPr lang="pt-PT" sz="1400" dirty="0" smtClean="0"/>
              <a:t>eletrônica</a:t>
            </a:r>
            <a:r>
              <a:rPr lang="fr-FR" sz="1400" dirty="0" smtClean="0"/>
              <a:t> </a:t>
            </a:r>
            <a:r>
              <a:rPr lang="fr-FR" sz="1400" dirty="0"/>
              <a:t>dos </a:t>
            </a:r>
            <a:r>
              <a:rPr lang="fr-FR" sz="1400" dirty="0" err="1"/>
              <a:t>alunos</a:t>
            </a:r>
            <a:r>
              <a:rPr lang="fr-FR" sz="1400" dirty="0"/>
              <a:t> do PPGSA/IFCS/UFRJ	Vol 14, nº1 2007 </a:t>
            </a:r>
            <a:endParaRPr lang="en-GB" sz="1400" dirty="0"/>
          </a:p>
          <a:p>
            <a:r>
              <a:rPr lang="fr-FR" sz="1400" dirty="0"/>
              <a:t>	</a:t>
            </a:r>
            <a:r>
              <a:rPr lang="fr-FR" sz="1400" u="sng" dirty="0">
                <a:hlinkClick r:id="rId2"/>
              </a:rPr>
              <a:t>http://www.enfoques.ifcs.ufrj.br/ojs/index.php/enfoques/article/view/53</a:t>
            </a:r>
            <a:r>
              <a:rPr lang="fr-FR" sz="1400" dirty="0"/>
              <a:t> </a:t>
            </a:r>
            <a:endParaRPr lang="en-GB" sz="1400" dirty="0"/>
          </a:p>
          <a:p>
            <a:r>
              <a:rPr lang="fr-FR" sz="1400" dirty="0"/>
              <a:t> </a:t>
            </a:r>
            <a:endParaRPr lang="en-GB" sz="1400" dirty="0"/>
          </a:p>
          <a:p>
            <a:r>
              <a:rPr lang="fr-FR" sz="1400" dirty="0"/>
              <a:t>Stanford </a:t>
            </a:r>
            <a:r>
              <a:rPr lang="fr-FR" sz="1400" dirty="0" err="1"/>
              <a:t>Encyclopedia</a:t>
            </a:r>
            <a:r>
              <a:rPr lang="fr-FR" sz="1400" dirty="0"/>
              <a:t> of </a:t>
            </a:r>
            <a:r>
              <a:rPr lang="fr-FR" sz="1400" dirty="0" err="1"/>
              <a:t>Philosophy</a:t>
            </a:r>
            <a:r>
              <a:rPr lang="fr-FR" sz="1400" dirty="0"/>
              <a:t> ,</a:t>
            </a:r>
            <a:r>
              <a:rPr lang="fr-FR" sz="1400" dirty="0" err="1"/>
              <a:t>Entradas</a:t>
            </a:r>
            <a:r>
              <a:rPr lang="fr-FR" sz="1400" dirty="0"/>
              <a:t> Marx  e Weber</a:t>
            </a:r>
            <a:endParaRPr lang="en-GB" sz="1400" dirty="0"/>
          </a:p>
          <a:p>
            <a:r>
              <a:rPr lang="fr-FR" sz="1400" u="sng" dirty="0">
                <a:hlinkClick r:id="rId3"/>
              </a:rPr>
              <a:t>http://plato.stanford.edu/</a:t>
            </a:r>
            <a:endParaRPr lang="en-GB" sz="1400" dirty="0"/>
          </a:p>
          <a:p>
            <a:r>
              <a:rPr lang="fr-FR" sz="1400" u="sng" dirty="0">
                <a:hlinkClick r:id="rId4"/>
              </a:rPr>
              <a:t>http://plato.stanford.edu/search/searcher.py?query=Marx</a:t>
            </a:r>
            <a:endParaRPr lang="en-GB" sz="1400" dirty="0"/>
          </a:p>
          <a:p>
            <a:r>
              <a:rPr lang="fr-FR" sz="1400" u="sng" dirty="0">
                <a:hlinkClick r:id="rId5"/>
              </a:rPr>
              <a:t>http://plato.stanford.edu/search/searcher.py?query=Weber</a:t>
            </a:r>
            <a:endParaRPr lang="en-GB" sz="1400" dirty="0"/>
          </a:p>
          <a:p>
            <a:r>
              <a:rPr lang="fr-FR" sz="1400" dirty="0"/>
              <a:t> </a:t>
            </a:r>
            <a:endParaRPr lang="en-GB" sz="1400" dirty="0"/>
          </a:p>
          <a:p>
            <a:r>
              <a:rPr lang="fr-FR" sz="1400" dirty="0"/>
              <a:t>Touraine, A (1994) </a:t>
            </a:r>
            <a:r>
              <a:rPr lang="fr-FR" sz="1400" i="1" dirty="0" err="1">
                <a:solidFill>
                  <a:srgbClr val="0070C0"/>
                </a:solidFill>
              </a:rPr>
              <a:t>Crítica</a:t>
            </a:r>
            <a:r>
              <a:rPr lang="fr-FR" sz="1400" i="1" dirty="0">
                <a:solidFill>
                  <a:srgbClr val="0070C0"/>
                </a:solidFill>
              </a:rPr>
              <a:t> da </a:t>
            </a:r>
            <a:r>
              <a:rPr lang="fr-FR" sz="1400" i="1" dirty="0" err="1">
                <a:solidFill>
                  <a:srgbClr val="0070C0"/>
                </a:solidFill>
              </a:rPr>
              <a:t>Modernidade</a:t>
            </a:r>
            <a:r>
              <a:rPr lang="fr-FR" sz="1400" dirty="0">
                <a:solidFill>
                  <a:srgbClr val="0070C0"/>
                </a:solidFill>
              </a:rPr>
              <a:t>, </a:t>
            </a:r>
            <a:r>
              <a:rPr lang="fr-FR" sz="1400" i="1" dirty="0" err="1">
                <a:solidFill>
                  <a:srgbClr val="0070C0"/>
                </a:solidFill>
              </a:rPr>
              <a:t>Apresentação</a:t>
            </a:r>
            <a:r>
              <a:rPr lang="fr-FR" sz="1400" i="1" dirty="0">
                <a:solidFill>
                  <a:srgbClr val="0070C0"/>
                </a:solidFill>
              </a:rPr>
              <a:t> (pp9-14) </a:t>
            </a:r>
            <a:r>
              <a:rPr lang="fr-FR" sz="1400" i="1" dirty="0"/>
              <a:t>(Cap1 as </a:t>
            </a:r>
            <a:r>
              <a:rPr lang="fr-FR" sz="1400" i="1" dirty="0" err="1"/>
              <a:t>luzes</a:t>
            </a:r>
            <a:r>
              <a:rPr lang="fr-FR" sz="1400" i="1" dirty="0"/>
              <a:t> da </a:t>
            </a:r>
            <a:r>
              <a:rPr lang="fr-FR" sz="1400" i="1" dirty="0" err="1"/>
              <a:t>razão</a:t>
            </a:r>
            <a:r>
              <a:rPr lang="fr-FR" sz="1400" i="1" dirty="0"/>
              <a:t> (pp 21-47)</a:t>
            </a:r>
            <a:endParaRPr lang="en-GB" sz="1400" dirty="0"/>
          </a:p>
          <a:p>
            <a:r>
              <a:rPr lang="fr-FR" sz="1400" i="1" dirty="0"/>
              <a:t> 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418789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229600" cy="5616624"/>
          </a:xfrm>
        </p:spPr>
        <p:txBody>
          <a:bodyPr>
            <a:no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A modernidade ( Hans Blumenberg) pode ser analisada </a:t>
            </a:r>
            <a:r>
              <a:rPr lang="fr-FR" sz="2400" dirty="0"/>
              <a:t>como processo de ruptura com o velho. O Homem abandona a transcêndência e abraça a imanência, na qual se inscreve a sua existência enquanto  homem, sem interferência  divina </a:t>
            </a:r>
            <a:r>
              <a:rPr lang="fr-FR" sz="2400" dirty="0" smtClean="0"/>
              <a:t>ainda </a:t>
            </a:r>
            <a:r>
              <a:rPr lang="fr-FR" sz="2400" dirty="0"/>
              <a:t>que continue a temer Deus. Vive assim  em conf</a:t>
            </a:r>
            <a:r>
              <a:rPr lang="fr-FR" sz="2400" b="1" dirty="0"/>
              <a:t>l</a:t>
            </a:r>
            <a:r>
              <a:rPr lang="fr-FR" sz="2400" dirty="0"/>
              <a:t>ito dada a dualidade da sua existência. Contudo passa a ser dinâmico, não se fixa mais na ruralidade, liberta-se do contrôle feudal, conhece a mobilidade urbana, o desejo de ganhar dinheiro , a liberdade..Vive uma existência mais individual do que </a:t>
            </a:r>
            <a:r>
              <a:rPr lang="fr-FR" sz="2400" dirty="0" smtClean="0"/>
              <a:t>colectiva</a:t>
            </a:r>
            <a:r>
              <a:rPr lang="fr-FR" sz="2400" dirty="0"/>
              <a:t>, tal como na idade média. Finalmente crê  na sua capacidade de fazer </a:t>
            </a:r>
            <a:r>
              <a:rPr lang="fr-FR" sz="2400" dirty="0" smtClean="0"/>
              <a:t>história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t-PT" altLang="zh-CN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altLang="zh-CN" dirty="0" smtClean="0">
                <a:latin typeface="Arial" pitchFamily="34" charset="0"/>
                <a:cs typeface="Arial" pitchFamily="34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28"/>
            <a:ext cx="8358246" cy="6167608"/>
          </a:xfrm>
          <a:ln>
            <a:noFill/>
          </a:ln>
        </p:spPr>
        <p:txBody>
          <a:bodyPr>
            <a:noAutofit/>
          </a:bodyPr>
          <a:lstStyle/>
          <a:p>
            <a:r>
              <a:rPr lang="fr-FR" sz="2400" dirty="0"/>
              <a:t>Para alguns a modernidade pode ser dividida </a:t>
            </a:r>
            <a:r>
              <a:rPr lang="fr-FR" sz="2400" b="1" dirty="0"/>
              <a:t>em </a:t>
            </a:r>
            <a:r>
              <a:rPr lang="fr-FR" sz="2400" b="1" dirty="0" smtClean="0"/>
              <a:t>três </a:t>
            </a:r>
            <a:r>
              <a:rPr lang="fr-FR" sz="2400" b="1" dirty="0"/>
              <a:t>fases</a:t>
            </a:r>
            <a:r>
              <a:rPr lang="fr-FR" sz="2400" dirty="0"/>
              <a:t> </a:t>
            </a:r>
            <a:r>
              <a:rPr lang="fr-FR" sz="2400" dirty="0" smtClean="0"/>
              <a:t>(Marshall </a:t>
            </a:r>
            <a:r>
              <a:rPr lang="fr-FR" sz="2400" dirty="0"/>
              <a:t>Berman) </a:t>
            </a:r>
            <a:r>
              <a:rPr lang="fr-FR" sz="2400" dirty="0" smtClean="0"/>
              <a:t>: </a:t>
            </a:r>
            <a:endParaRPr lang="en-GB" sz="2400" dirty="0"/>
          </a:p>
          <a:p>
            <a:r>
              <a:rPr lang="fr-FR" sz="2000" b="1" dirty="0"/>
              <a:t>1ª primeira Modernidade</a:t>
            </a:r>
            <a:r>
              <a:rPr lang="fr-FR" sz="2000" dirty="0"/>
              <a:t>- inicio sec XVI e até final do </a:t>
            </a:r>
            <a:r>
              <a:rPr lang="fr-FR" sz="2000" dirty="0" smtClean="0"/>
              <a:t>séc. </a:t>
            </a:r>
            <a:r>
              <a:rPr lang="fr-FR" sz="2000" dirty="0"/>
              <a:t>XVIII. ( 1500-1789/ 1453-1789 para a historiografia tradicional ) inicia-se a experiência da vida moderna.  Formaçao dos Estados Nacionais ; descobertas marítimas ; capitalismo mercantil  e sugimento do capitalismo manufactureiro </a:t>
            </a:r>
            <a:endParaRPr lang="en-GB" sz="2000" dirty="0"/>
          </a:p>
          <a:p>
            <a:r>
              <a:rPr lang="fr-FR" sz="2000" b="1" dirty="0"/>
              <a:t> </a:t>
            </a:r>
            <a:endParaRPr lang="en-GB" sz="2000" dirty="0"/>
          </a:p>
          <a:p>
            <a:r>
              <a:rPr lang="fr-FR" sz="2000" b="1" dirty="0" smtClean="0"/>
              <a:t>2ª Modernidade </a:t>
            </a:r>
            <a:r>
              <a:rPr lang="fr-FR" sz="2000" b="1" dirty="0"/>
              <a:t>Clássica</a:t>
            </a:r>
            <a:r>
              <a:rPr lang="fr-FR" sz="2000" dirty="0"/>
              <a:t> :Da  Revolução Francesa ao século XIX ( 1789-1900- todo o século XIX/ 1789-1914 – periodização de Hobsbawm ) , espirito revolucionário, libertação política, social e económica, mas ainda subsiste  uma dualidade de ideias partilhada entre preceitos  novos e antigos/ surgimento das tecnologias modernas ( imprensa/telegrafo/ </a:t>
            </a:r>
            <a:r>
              <a:rPr lang="fr-FR" sz="2000" dirty="0" smtClean="0"/>
              <a:t>emergência </a:t>
            </a:r>
            <a:r>
              <a:rPr lang="fr-FR" sz="2000" dirty="0"/>
              <a:t>do Capitalismo Industrial </a:t>
            </a:r>
            <a:r>
              <a:rPr lang="fr-FR" sz="2000" dirty="0" smtClean="0"/>
              <a:t>)</a:t>
            </a:r>
            <a:endParaRPr lang="fr-FR" sz="1800" b="1" dirty="0"/>
          </a:p>
          <a:p>
            <a:endParaRPr lang="fr-FR" sz="1800" b="1" dirty="0" smtClean="0"/>
          </a:p>
          <a:p>
            <a:r>
              <a:rPr lang="fr-FR" sz="2000" b="1" dirty="0" smtClean="0"/>
              <a:t>3º </a:t>
            </a:r>
            <a:r>
              <a:rPr lang="fr-FR" sz="2000" b="1" dirty="0"/>
              <a:t>Modernidade recente</a:t>
            </a:r>
            <a:r>
              <a:rPr lang="fr-FR" sz="2000" dirty="0"/>
              <a:t> Século XX ( 1900-1989)  modernização expande-se no mundo com a aceitação de diferentes ideias de </a:t>
            </a:r>
            <a:r>
              <a:rPr lang="fr-FR" sz="2000" dirty="0" smtClean="0"/>
              <a:t>pensamento….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pt-PT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pt-PT" sz="1800" dirty="0" smtClean="0"/>
          </a:p>
          <a:p>
            <a:pPr>
              <a:buNone/>
            </a:pPr>
            <a:endParaRPr lang="pt-PT" sz="18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3800" dirty="0" smtClean="0"/>
              <a:t>Para Henri </a:t>
            </a:r>
            <a:r>
              <a:rPr lang="pt-PT" sz="3800" dirty="0" smtClean="0"/>
              <a:t>Lefbvre</a:t>
            </a:r>
            <a:r>
              <a:rPr lang="fr-FR" sz="3800" dirty="0" smtClean="0"/>
              <a:t> (Escola marxista) </a:t>
            </a:r>
            <a:r>
              <a:rPr lang="fr-FR" sz="3800" dirty="0"/>
              <a:t>Modernidade nasceu no início sec XX com o imperialismo, a Revolução Russa e as geurras mundias.</a:t>
            </a:r>
            <a:r>
              <a:rPr lang="en-GB" sz="3800" dirty="0"/>
              <a:t/>
            </a:r>
            <a:br>
              <a:rPr lang="en-GB" sz="3800" dirty="0"/>
            </a:br>
            <a:r>
              <a:rPr lang="fr-FR" sz="3800" dirty="0"/>
              <a:t> </a:t>
            </a:r>
            <a:r>
              <a:rPr lang="en-GB" sz="3800" dirty="0"/>
              <a:t/>
            </a:r>
            <a:br>
              <a:rPr lang="en-GB" sz="3800" dirty="0"/>
            </a:br>
            <a:r>
              <a:rPr lang="fr-FR" sz="3800" dirty="0" smtClean="0"/>
              <a:t>Autores </a:t>
            </a:r>
            <a:r>
              <a:rPr lang="fr-FR" sz="3800" dirty="0"/>
              <a:t>como Lyotard,  Baudrillard </a:t>
            </a:r>
            <a:r>
              <a:rPr lang="fr-FR" sz="3800" dirty="0" smtClean="0"/>
              <a:t>(Escola </a:t>
            </a:r>
            <a:r>
              <a:rPr lang="fr-FR" sz="3800" dirty="0"/>
              <a:t>Francesa) acreditam que a Modernidade terminou em meados do século XX e que,  a partir de então,  </a:t>
            </a:r>
            <a:r>
              <a:rPr lang="fr-FR" sz="3800" dirty="0" smtClean="0"/>
              <a:t>surge </a:t>
            </a:r>
            <a:r>
              <a:rPr lang="fr-FR" sz="3800" dirty="0"/>
              <a:t>a fase Pos-modernista </a:t>
            </a:r>
            <a:r>
              <a:rPr lang="fr-FR" sz="3800" dirty="0" smtClean="0"/>
              <a:t>.</a:t>
            </a:r>
          </a:p>
          <a:p>
            <a:pPr>
              <a:buNone/>
            </a:pPr>
            <a:endParaRPr lang="pt-PT" sz="3800" noProof="1" smtClean="0"/>
          </a:p>
          <a:p>
            <a:pPr>
              <a:buNone/>
            </a:pPr>
            <a:r>
              <a:rPr lang="fr-FR" sz="3800" dirty="0"/>
              <a:t>	</a:t>
            </a:r>
            <a:r>
              <a:rPr lang="fr-FR" sz="3800" dirty="0" smtClean="0"/>
              <a:t>  A </a:t>
            </a:r>
            <a:r>
              <a:rPr lang="fr-FR" sz="3800" dirty="0"/>
              <a:t>fase que se inicia no final do século XX </a:t>
            </a:r>
            <a:r>
              <a:rPr lang="fr-FR" sz="3800" dirty="0" smtClean="0"/>
              <a:t> é considerada como </a:t>
            </a:r>
            <a:r>
              <a:rPr lang="fr-FR" sz="3800" dirty="0"/>
              <a:t>uma nova fase da modernidade </a:t>
            </a:r>
            <a:r>
              <a:rPr lang="fr-FR" sz="3800" dirty="0" smtClean="0"/>
              <a:t>(TCI </a:t>
            </a:r>
            <a:r>
              <a:rPr lang="fr-FR" sz="3800" dirty="0"/>
              <a:t>….) : «Liquid» modernity (Bauman 1989) ; «High modernity ( Giddens ,1998) …..</a:t>
            </a:r>
            <a:r>
              <a:rPr lang="en-GB" sz="3800" dirty="0"/>
              <a:t/>
            </a:r>
            <a:br>
              <a:rPr lang="en-GB" sz="3800" dirty="0"/>
            </a:br>
            <a:r>
              <a:rPr lang="fr-FR" sz="3800" dirty="0"/>
              <a:t> </a:t>
            </a:r>
            <a:r>
              <a:rPr lang="en-GB" sz="3800" dirty="0"/>
              <a:t/>
            </a:r>
            <a:br>
              <a:rPr lang="en-GB" sz="3800" dirty="0"/>
            </a:br>
            <a:r>
              <a:rPr lang="fr-FR" sz="3800" dirty="0"/>
              <a:t>Apesar desta mutiplicidade de ideias, quer quanto ao momento de surgimento da </a:t>
            </a:r>
            <a:r>
              <a:rPr lang="fr-FR" sz="3800" i="1" dirty="0"/>
              <a:t>Era moderna</a:t>
            </a:r>
            <a:r>
              <a:rPr lang="fr-FR" sz="3800" dirty="0"/>
              <a:t>.,  quer quanto ao questionamento  do pensamento eurocêntrico  subjacente à ideia  / conceito de modernidade ( Goody, Touraine …   e outros  Post estruturalistas /…pos modernistas / post colonial studies….),  tudo leva a crer que  relação entre </a:t>
            </a:r>
            <a:r>
              <a:rPr lang="fr-FR" sz="3800" b="1" dirty="0"/>
              <a:t>modernidade e o surgimento do capitalismo</a:t>
            </a:r>
            <a:r>
              <a:rPr lang="fr-FR" sz="3800" dirty="0"/>
              <a:t>  não é posta em causa .</a:t>
            </a:r>
            <a:endParaRPr lang="pt-PT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/>
          </a:bodyPr>
          <a:lstStyle/>
          <a:p>
            <a:endParaRPr lang="fr-FR" sz="2400" b="1" dirty="0" smtClean="0"/>
          </a:p>
          <a:p>
            <a:r>
              <a:rPr lang="fr-FR" sz="2400" b="1" dirty="0" smtClean="0"/>
              <a:t>Marx </a:t>
            </a:r>
            <a:r>
              <a:rPr lang="fr-FR" sz="2400" b="1" dirty="0"/>
              <a:t>e Weber</a:t>
            </a:r>
            <a:r>
              <a:rPr lang="fr-FR" sz="2400" dirty="0"/>
              <a:t> apresentam-se </a:t>
            </a:r>
            <a:r>
              <a:rPr lang="fr-FR" sz="2400" dirty="0" smtClean="0"/>
              <a:t>assim  </a:t>
            </a:r>
            <a:r>
              <a:rPr lang="fr-FR" sz="2400" dirty="0"/>
              <a:t>como autores inconturnáveis  quando se questiona a modernidade, dado o imenso legado que as suas obras  constituem para análise do capitalismo do seu tempo e  para a </a:t>
            </a:r>
            <a:r>
              <a:rPr lang="fr-FR" sz="2400" dirty="0" smtClean="0"/>
              <a:t>avaliação </a:t>
            </a:r>
            <a:r>
              <a:rPr lang="fr-FR" sz="2400" dirty="0"/>
              <a:t>do seu impacto na história da humanidade ( ao níve da divisão do trabalho, trabalho assalarido,  da racionalidade, do individualismo, .dos sistemas polítcos,  das burocarcias, das classes socias e seus conflitos, …aspectos apenas por  eles abordados. 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Tal </a:t>
            </a:r>
            <a:r>
              <a:rPr lang="fr-FR" sz="2400" dirty="0"/>
              <a:t>não aconteceu nas épocas precedentes, o que leva a </a:t>
            </a:r>
            <a:r>
              <a:rPr lang="fr-FR" sz="2400" b="1" dirty="0"/>
              <a:t>considerar Marx e Weber como pensadores modernos</a:t>
            </a:r>
            <a:r>
              <a:rPr lang="fr-FR" sz="2400" dirty="0"/>
              <a:t>- </a:t>
            </a:r>
            <a:r>
              <a:rPr lang="fr-FR" sz="2400" dirty="0" smtClean="0"/>
              <a:t>(De </a:t>
            </a:r>
            <a:r>
              <a:rPr lang="fr-FR" sz="2400" dirty="0"/>
              <a:t>acordo com </a:t>
            </a:r>
            <a:r>
              <a:rPr lang="fr-FR" sz="2400" dirty="0" smtClean="0"/>
              <a:t>Giddens  </a:t>
            </a:r>
            <a:r>
              <a:rPr lang="fr-FR" sz="2400" dirty="0"/>
              <a:t>)</a:t>
            </a:r>
            <a:endParaRPr lang="en-GB" sz="2400" dirty="0"/>
          </a:p>
          <a:p>
            <a:pPr marL="0" indent="0">
              <a:buNone/>
            </a:pPr>
            <a:r>
              <a:rPr lang="fr-FR" sz="2400" dirty="0"/>
              <a:t> </a:t>
            </a:r>
            <a:endParaRPr lang="en-GB" sz="2400" dirty="0"/>
          </a:p>
          <a:p>
            <a:pPr marL="0" indent="0">
              <a:buNone/>
            </a:pP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0070C0"/>
                </a:solidFill>
              </a:rPr>
              <a:t>A)Contributos de Karl Marx (1818-1883) e Max Weber (1864-1920) </a:t>
            </a:r>
            <a:r>
              <a:rPr lang="fr-FR" sz="2800" dirty="0">
                <a:solidFill>
                  <a:srgbClr val="0070C0"/>
                </a:solidFill>
              </a:rPr>
              <a:t>: </a:t>
            </a:r>
            <a:endParaRPr lang="en-GB" sz="2800" dirty="0">
              <a:solidFill>
                <a:srgbClr val="0070C0"/>
              </a:solidFill>
            </a:endParaRPr>
          </a:p>
          <a:p>
            <a:endParaRPr lang="fr-FR" sz="2800" b="1" dirty="0">
              <a:solidFill>
                <a:srgbClr val="0070C0"/>
              </a:solidFill>
            </a:endParaRPr>
          </a:p>
          <a:p>
            <a:r>
              <a:rPr lang="fr-FR" sz="2800" b="1" dirty="0"/>
              <a:t>A herança das luzes e os fundamentos  modernidade ocidental 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91241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Marx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, pensador moderno </a:t>
            </a:r>
            <a:r>
              <a:rPr lang="fr-FR" sz="2400" dirty="0" smtClean="0"/>
              <a:t>(filosofia</a:t>
            </a:r>
            <a:r>
              <a:rPr lang="fr-FR" sz="2400" dirty="0"/>
              <a:t>, história e economia )</a:t>
            </a:r>
            <a:endParaRPr lang="pt-PT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27" y="980728"/>
            <a:ext cx="8286808" cy="5286412"/>
          </a:xfrm>
        </p:spPr>
        <p:txBody>
          <a:bodyPr>
            <a:normAutofit fontScale="25000" lnSpcReduction="20000"/>
          </a:bodyPr>
          <a:lstStyle/>
          <a:p>
            <a:endParaRPr lang="fr-FR" sz="8000" b="1" dirty="0" smtClean="0"/>
          </a:p>
          <a:p>
            <a:endParaRPr lang="fr-FR" sz="8000" b="1" dirty="0"/>
          </a:p>
          <a:p>
            <a:r>
              <a:rPr lang="fr-FR" sz="8000" dirty="0" smtClean="0"/>
              <a:t>Marx e  nexo </a:t>
            </a:r>
            <a:r>
              <a:rPr lang="fr-FR" sz="8000" dirty="0"/>
              <a:t>entre </a:t>
            </a:r>
            <a:r>
              <a:rPr lang="fr-FR" sz="8000" b="1" dirty="0"/>
              <a:t>Capitalismo industrial e </a:t>
            </a:r>
            <a:r>
              <a:rPr lang="fr-FR" sz="8000" b="1" dirty="0" smtClean="0"/>
              <a:t>modernidade</a:t>
            </a:r>
            <a:r>
              <a:rPr lang="fr-FR" sz="8000" b="1" dirty="0"/>
              <a:t>:</a:t>
            </a:r>
            <a:endParaRPr lang="fr-FR" sz="8000" dirty="0" smtClean="0"/>
          </a:p>
          <a:p>
            <a:r>
              <a:rPr lang="fr-FR" sz="8000" dirty="0" smtClean="0"/>
              <a:t>Teoria </a:t>
            </a:r>
            <a:r>
              <a:rPr lang="fr-FR" sz="8000" dirty="0"/>
              <a:t>economica  do capitalismo enquanto  </a:t>
            </a:r>
            <a:r>
              <a:rPr lang="fr-FR" sz="8000" i="1" dirty="0" smtClean="0"/>
              <a:t>Critica </a:t>
            </a:r>
            <a:r>
              <a:rPr lang="fr-FR" sz="8000" i="1" dirty="0"/>
              <a:t>da economia política </a:t>
            </a:r>
            <a:r>
              <a:rPr lang="fr-FR" sz="8000" i="1" dirty="0" smtClean="0"/>
              <a:t>clássica  </a:t>
            </a:r>
            <a:r>
              <a:rPr lang="fr-FR" sz="8000" i="1" dirty="0"/>
              <a:t>( </a:t>
            </a:r>
            <a:r>
              <a:rPr lang="fr-FR" sz="8000" dirty="0"/>
              <a:t> de Adam Smith e David </a:t>
            </a:r>
            <a:r>
              <a:rPr lang="fr-FR" sz="8000" dirty="0" smtClean="0"/>
              <a:t>Ricado</a:t>
            </a:r>
            <a:r>
              <a:rPr lang="fr-FR" sz="8000" dirty="0"/>
              <a:t>) </a:t>
            </a:r>
          </a:p>
          <a:p>
            <a:endParaRPr lang="fr-FR" sz="8000" dirty="0" smtClean="0"/>
          </a:p>
          <a:p>
            <a:r>
              <a:rPr lang="fr-FR" sz="8000" dirty="0" smtClean="0"/>
              <a:t>Nasce </a:t>
            </a:r>
            <a:r>
              <a:rPr lang="fr-FR" sz="8000" dirty="0"/>
              <a:t>a 5 de Maio de 1818 em Trier na Prússia , hoje Alemanha,  no </a:t>
            </a:r>
            <a:r>
              <a:rPr lang="fr-FR" sz="8000" dirty="0" smtClean="0"/>
              <a:t>seio </a:t>
            </a:r>
            <a:r>
              <a:rPr lang="fr-FR" sz="8000" dirty="0"/>
              <a:t>de uma família judia de longa tradição religiosa que se converte  </a:t>
            </a:r>
            <a:r>
              <a:rPr lang="fr-FR" sz="8000" dirty="0" smtClean="0"/>
              <a:t>	ao protestantismo</a:t>
            </a:r>
          </a:p>
          <a:p>
            <a:endParaRPr lang="fr-FR" sz="8000" dirty="0" smtClean="0"/>
          </a:p>
          <a:p>
            <a:r>
              <a:rPr lang="fr-FR" sz="8000" dirty="0" smtClean="0"/>
              <a:t>Estuda  em Bona e Berlim . Termina  tese em </a:t>
            </a:r>
            <a:r>
              <a:rPr lang="fr-FR" sz="8000" dirty="0"/>
              <a:t>filosofia ( comparação da filosofia da natureza de  Democrito e Epicuro) em 1841 ; </a:t>
            </a:r>
            <a:endParaRPr lang="fr-FR" sz="8000" dirty="0" smtClean="0"/>
          </a:p>
          <a:p>
            <a:endParaRPr lang="fr-FR" sz="8000" dirty="0"/>
          </a:p>
          <a:p>
            <a:r>
              <a:rPr lang="fr-FR" sz="8000" dirty="0" smtClean="0"/>
              <a:t>Procura </a:t>
            </a:r>
            <a:r>
              <a:rPr lang="fr-FR" sz="8000" dirty="0"/>
              <a:t>um carreira académica mas não tem sucesso dada a sua proximidade ao grupo de pensadores radicais( movimento dos «jovens hegelianos», republicanos de esquerda empenhados na refelexão filosófica e em activiadae política , o que o levaria a exilar-se em Paris em 1844, e posteriormente na Belgica e em  Londres) </a:t>
            </a:r>
            <a:r>
              <a:rPr lang="fr-FR" sz="8000" dirty="0" smtClean="0"/>
              <a:t>.</a:t>
            </a:r>
          </a:p>
          <a:p>
            <a:endParaRPr lang="fr-FR" sz="8000" dirty="0"/>
          </a:p>
          <a:p>
            <a:pPr>
              <a:buNone/>
            </a:pPr>
            <a:endParaRPr lang="pt-PT" sz="8000" i="1" dirty="0" smtClean="0"/>
          </a:p>
          <a:p>
            <a:pPr>
              <a:buNone/>
            </a:pPr>
            <a:r>
              <a:rPr lang="pt-PT" sz="8000" dirty="0" smtClean="0"/>
              <a:t>      </a:t>
            </a:r>
          </a:p>
          <a:p>
            <a:pPr>
              <a:buNone/>
            </a:pPr>
            <a:endParaRPr lang="pt-PT" sz="8000" dirty="0" smtClean="0"/>
          </a:p>
          <a:p>
            <a:pPr>
              <a:buNone/>
            </a:pPr>
            <a:endParaRPr lang="pt-PT" sz="8000" b="1" dirty="0" smtClean="0"/>
          </a:p>
          <a:p>
            <a:pPr>
              <a:buNone/>
            </a:pPr>
            <a:endParaRPr lang="pt-PT" sz="4500" dirty="0" smtClean="0"/>
          </a:p>
          <a:p>
            <a:pPr>
              <a:buNone/>
            </a:pPr>
            <a:endParaRPr lang="pt-PT" sz="4500" dirty="0" smtClean="0"/>
          </a:p>
          <a:p>
            <a:pPr>
              <a:buNone/>
            </a:pPr>
            <a:endParaRPr lang="pt-PT" sz="4500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1594</Words>
  <Application>Microsoft Office PowerPoint</Application>
  <PresentationFormat>Apresentação no Ecrã (4:3)</PresentationFormat>
  <Paragraphs>280</Paragraphs>
  <Slides>32</Slides>
  <Notes>18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Ligações</vt:lpstr>
      </vt:variant>
      <vt:variant>
        <vt:i4>2</vt:i4>
      </vt:variant>
      <vt:variant>
        <vt:lpstr>Títulos dos diapositivos</vt:lpstr>
      </vt:variant>
      <vt:variant>
        <vt:i4>32</vt:i4>
      </vt:variant>
    </vt:vector>
  </HeadingPairs>
  <TitlesOfParts>
    <vt:vector size="40" baseType="lpstr">
      <vt:lpstr>ＭＳ Ｐゴシック</vt:lpstr>
      <vt:lpstr>宋体</vt:lpstr>
      <vt:lpstr>Arial</vt:lpstr>
      <vt:lpstr>Calibri</vt:lpstr>
      <vt:lpstr>Times New Roman</vt:lpstr>
      <vt:lpstr>Office Theme</vt:lpstr>
      <vt:lpstr>-Macintosh HD:\Users\pereirin\Documents\ISEG_MACRO2 2013\ANO LETIVO 2013 2014\REUNIOES EQUIPA 2013 2014\Reunia%CC%83o 01 10jan14.docx!OLE_LINK1</vt:lpstr>
      <vt:lpstr>-Macintosh HD:\Users\pereirin\Documents\ISEG_MACRO2 2013\ANO LETIVO 2013 2014\REUNIOES EQUIPA 2013 2014\Reunia%CC%83o 01 10jan14.docx!OLE_LINK1</vt:lpstr>
      <vt:lpstr>Apresentação do PowerPoint</vt:lpstr>
      <vt:lpstr>Apresentação do PowerPoint</vt:lpstr>
      <vt:lpstr>   </vt:lpstr>
      <vt:lpstr>Apresentação do PowerPoint</vt:lpstr>
      <vt:lpstr> </vt:lpstr>
      <vt:lpstr>Apresentação do PowerPoint</vt:lpstr>
      <vt:lpstr>Apresentação do PowerPoint</vt:lpstr>
      <vt:lpstr>Apresentação do PowerPoint</vt:lpstr>
      <vt:lpstr>Marx , pensador moderno (filosofia, história e economia )</vt:lpstr>
      <vt:lpstr>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Weber (religião, razão/ racionalização) :    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Bibliografia</vt:lpstr>
      <vt:lpstr>Apresentação do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Amartya Sen, a ‘capability approach’ e o paradigma do desenvolvimento humano</dc:title>
  <dc:creator>JOANA</dc:creator>
  <cp:lastModifiedBy>Pacheco</cp:lastModifiedBy>
  <cp:revision>296</cp:revision>
  <cp:lastPrinted>2015-10-21T15:59:37Z</cp:lastPrinted>
  <dcterms:created xsi:type="dcterms:W3CDTF">2010-11-16T15:23:21Z</dcterms:created>
  <dcterms:modified xsi:type="dcterms:W3CDTF">2016-10-18T09:55:18Z</dcterms:modified>
</cp:coreProperties>
</file>